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83" r:id="rId4"/>
    <p:sldId id="285" r:id="rId5"/>
    <p:sldId id="286" r:id="rId6"/>
    <p:sldId id="289" r:id="rId7"/>
    <p:sldId id="290" r:id="rId8"/>
    <p:sldId id="291" r:id="rId9"/>
    <p:sldId id="292" r:id="rId10"/>
    <p:sldId id="293" r:id="rId11"/>
    <p:sldId id="272" r:id="rId12"/>
    <p:sldId id="271" r:id="rId13"/>
    <p:sldId id="288" r:id="rId14"/>
    <p:sldId id="281"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6682" autoAdjust="0"/>
  </p:normalViewPr>
  <p:slideViewPr>
    <p:cSldViewPr snapToGrid="0">
      <p:cViewPr varScale="1">
        <p:scale>
          <a:sx n="88" d="100"/>
          <a:sy n="88" d="100"/>
        </p:scale>
        <p:origin x="14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3E7D6-C9E3-4BFE-ACA6-CD797FDD8D5D}" type="datetimeFigureOut">
              <a:rPr lang="de-AT" smtClean="0"/>
              <a:t>03.11.2022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5B40D-6FD8-4A4F-B3B1-444F782C2289}" type="slidenum">
              <a:rPr lang="de-AT" smtClean="0"/>
              <a:t>‹Nr.›</a:t>
            </a:fld>
            <a:endParaRPr lang="de-AT"/>
          </a:p>
        </p:txBody>
      </p:sp>
    </p:spTree>
    <p:extLst>
      <p:ext uri="{BB962C8B-B14F-4D97-AF65-F5344CB8AC3E}">
        <p14:creationId xmlns:p14="http://schemas.microsoft.com/office/powerpoint/2010/main" val="117246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Diese</a:t>
            </a:r>
            <a:r>
              <a:rPr lang="de-AT" baseline="0" dirty="0" smtClean="0"/>
              <a:t> PPT kann zur Vorbereitung in der Schulklasse verwendet werden, bevor die Schulklasse für den Workshop in den Botanischen Garten kommt (Dauer ca. 20-30 Minuten). Material: PPT, Internet, </a:t>
            </a:r>
            <a:r>
              <a:rPr lang="de-AT" baseline="0" dirty="0" err="1" smtClean="0"/>
              <a:t>Beamer</a:t>
            </a:r>
            <a:r>
              <a:rPr lang="de-AT" baseline="0" dirty="0" smtClean="0"/>
              <a:t>, Videos (Links in PPT), evtl. Handys fürs Online-Quiz (Link &amp; QR-Code in PPT).</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1</a:t>
            </a:fld>
            <a:endParaRPr lang="de-AT"/>
          </a:p>
        </p:txBody>
      </p:sp>
    </p:spTree>
    <p:extLst>
      <p:ext uri="{BB962C8B-B14F-4D97-AF65-F5344CB8AC3E}">
        <p14:creationId xmlns:p14="http://schemas.microsoft.com/office/powerpoint/2010/main" val="4293411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Gibt es</a:t>
            </a:r>
            <a:r>
              <a:rPr lang="de-AT" baseline="0" dirty="0" smtClean="0"/>
              <a:t> Unklarheiten? Möchten die Schüler*innen zu bestimmten Bereichen mehr wissen? Gibt es Diskussionsbedarf? Waren den Schüler*innen die phänologischen Phasen bereits bekannt? Haben die Schüler*innen den phänologischen Kalender bereits gekannt? Wer/ Welche Berufsgruppen könnte/n sich nach dem phänologischen Kalender richten? Zusammenfassen: Was ist Phänologie? Welche phänologischen Phasen gibt es? Welche phänologischen Jahreszeiten werden unterschieden? Wie wirken sich steigende Temperaturen auf Pflanzen aus? Etc.</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13</a:t>
            </a:fld>
            <a:endParaRPr lang="de-AT"/>
          </a:p>
        </p:txBody>
      </p:sp>
    </p:spTree>
    <p:extLst>
      <p:ext uri="{BB962C8B-B14F-4D97-AF65-F5344CB8AC3E}">
        <p14:creationId xmlns:p14="http://schemas.microsoft.com/office/powerpoint/2010/main" val="279714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14</a:t>
            </a:fld>
            <a:endParaRPr lang="de-AT"/>
          </a:p>
        </p:txBody>
      </p:sp>
    </p:spTree>
    <p:extLst>
      <p:ext uri="{BB962C8B-B14F-4D97-AF65-F5344CB8AC3E}">
        <p14:creationId xmlns:p14="http://schemas.microsoft.com/office/powerpoint/2010/main" val="298269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Entwicklungszyklus einer Tomatenpflanze</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3</a:t>
            </a:fld>
            <a:endParaRPr lang="de-AT"/>
          </a:p>
        </p:txBody>
      </p:sp>
    </p:spTree>
    <p:extLst>
      <p:ext uri="{BB962C8B-B14F-4D97-AF65-F5344CB8AC3E}">
        <p14:creationId xmlns:p14="http://schemas.microsoft.com/office/powerpoint/2010/main" val="338038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Entwicklungsstadien der Tomatenpflanze</a:t>
            </a:r>
            <a:r>
              <a:rPr lang="de-AT" baseline="0" dirty="0" smtClean="0"/>
              <a:t> (Keimling, Blüten, Früchte, …); Wachstum; Alterserscheinungen</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4</a:t>
            </a:fld>
            <a:endParaRPr lang="de-AT"/>
          </a:p>
        </p:txBody>
      </p:sp>
    </p:spTree>
    <p:extLst>
      <p:ext uri="{BB962C8B-B14F-4D97-AF65-F5344CB8AC3E}">
        <p14:creationId xmlns:p14="http://schemas.microsoft.com/office/powerpoint/2010/main" val="1729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Richtige</a:t>
            </a:r>
            <a:r>
              <a:rPr lang="de-AT" baseline="0" dirty="0" smtClean="0"/>
              <a:t> </a:t>
            </a:r>
            <a:r>
              <a:rPr lang="de-AT" dirty="0" smtClean="0"/>
              <a:t>Antwort: D</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6</a:t>
            </a:fld>
            <a:endParaRPr lang="de-AT"/>
          </a:p>
        </p:txBody>
      </p:sp>
    </p:spTree>
    <p:extLst>
      <p:ext uri="{BB962C8B-B14F-4D97-AF65-F5344CB8AC3E}">
        <p14:creationId xmlns:p14="http://schemas.microsoft.com/office/powerpoint/2010/main" val="336557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Richtige Antwort: B</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7</a:t>
            </a:fld>
            <a:endParaRPr lang="de-AT"/>
          </a:p>
        </p:txBody>
      </p:sp>
    </p:spTree>
    <p:extLst>
      <p:ext uri="{BB962C8B-B14F-4D97-AF65-F5344CB8AC3E}">
        <p14:creationId xmlns:p14="http://schemas.microsoft.com/office/powerpoint/2010/main" val="14465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Richtige Antwort: C</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8</a:t>
            </a:fld>
            <a:endParaRPr lang="de-AT"/>
          </a:p>
        </p:txBody>
      </p:sp>
    </p:spTree>
    <p:extLst>
      <p:ext uri="{BB962C8B-B14F-4D97-AF65-F5344CB8AC3E}">
        <p14:creationId xmlns:p14="http://schemas.microsoft.com/office/powerpoint/2010/main" val="302300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Richtige Antwort:</a:t>
            </a:r>
            <a:r>
              <a:rPr lang="de-AT" baseline="0" dirty="0" smtClean="0"/>
              <a:t> B</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9</a:t>
            </a:fld>
            <a:endParaRPr lang="de-AT"/>
          </a:p>
        </p:txBody>
      </p:sp>
    </p:spTree>
    <p:extLst>
      <p:ext uri="{BB962C8B-B14F-4D97-AF65-F5344CB8AC3E}">
        <p14:creationId xmlns:p14="http://schemas.microsoft.com/office/powerpoint/2010/main" val="141854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Richtige Antwort:</a:t>
            </a:r>
            <a:r>
              <a:rPr lang="de-AT" baseline="0" dirty="0" smtClean="0"/>
              <a:t> A</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10</a:t>
            </a:fld>
            <a:endParaRPr lang="de-AT"/>
          </a:p>
        </p:txBody>
      </p:sp>
    </p:spTree>
    <p:extLst>
      <p:ext uri="{BB962C8B-B14F-4D97-AF65-F5344CB8AC3E}">
        <p14:creationId xmlns:p14="http://schemas.microsoft.com/office/powerpoint/2010/main" val="94830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Der phänologische Kalender orientiert sich am Zeitpunkt verschiedener Naturerscheinungen:</a:t>
            </a:r>
          </a:p>
          <a:p>
            <a:pPr marL="171450" indent="-171450">
              <a:buFontTx/>
              <a:buChar char="-"/>
            </a:pPr>
            <a:r>
              <a:rPr lang="de-AT" dirty="0" smtClean="0"/>
              <a:t>Der Vorfrühling beginnt etwa mit der Blüte des Schneeglöckchens und</a:t>
            </a:r>
            <a:r>
              <a:rPr lang="de-AT" baseline="0" dirty="0" smtClean="0"/>
              <a:t> anderer Pflanzenarten. </a:t>
            </a:r>
          </a:p>
          <a:p>
            <a:pPr marL="171450" indent="-171450">
              <a:buFontTx/>
              <a:buChar char="-"/>
            </a:pPr>
            <a:r>
              <a:rPr lang="de-AT" baseline="0" dirty="0" smtClean="0"/>
              <a:t>Der Erstfrühling beginnt mit dem Austrieb der Blätter verschiedener Pflanzenarten wie Schlehdorn und Stachelbeere</a:t>
            </a:r>
          </a:p>
          <a:p>
            <a:pPr marL="171450" indent="-171450">
              <a:buFontTx/>
              <a:buChar char="-"/>
            </a:pPr>
            <a:r>
              <a:rPr lang="de-AT" baseline="0" dirty="0" smtClean="0"/>
              <a:t>Der Frühsommer beginnt mit der Blüte des Klatschmohns</a:t>
            </a:r>
          </a:p>
          <a:p>
            <a:pPr marL="171450" indent="-171450">
              <a:buFontTx/>
              <a:buChar char="-"/>
            </a:pPr>
            <a:r>
              <a:rPr lang="de-AT" baseline="0" dirty="0" smtClean="0"/>
              <a:t>- Der Vollherbst beginnt mit der Laubverfärbung von Ahron und anderen Arten</a:t>
            </a:r>
          </a:p>
          <a:p>
            <a:pPr marL="171450" indent="-171450">
              <a:buFontTx/>
              <a:buChar char="-"/>
            </a:pPr>
            <a:r>
              <a:rPr lang="de-AT" baseline="0" dirty="0" smtClean="0"/>
              <a:t>Usw.</a:t>
            </a:r>
          </a:p>
          <a:p>
            <a:pPr marL="171450" indent="-171450">
              <a:buFontTx/>
              <a:buChar char="-"/>
            </a:pPr>
            <a:endParaRPr lang="de-AT" baseline="0" dirty="0" smtClean="0"/>
          </a:p>
          <a:p>
            <a:pPr marL="0" indent="0">
              <a:buFontTx/>
              <a:buNone/>
            </a:pPr>
            <a:r>
              <a:rPr lang="de-AT" baseline="0" dirty="0" smtClean="0"/>
              <a:t>Der phänologische Kalender unterscheidet sich von einem normalen Kalender mit 365 Jahren dadurch, dass der Zeitpunkt der Jahreszeiten variiert – je nachdem, wie warm oder kalt, feucht oder trocken das Wetter im Jahresverlauf ist. So beginnt der phänologische Vorfrühling später, wenn der Winter kalt ist oder der phänologische Herbst fängt früher an, wenn der Sommer heiß und trocken sind.</a:t>
            </a:r>
            <a:endParaRPr lang="de-AT" dirty="0"/>
          </a:p>
        </p:txBody>
      </p:sp>
      <p:sp>
        <p:nvSpPr>
          <p:cNvPr id="4" name="Foliennummernplatzhalter 3"/>
          <p:cNvSpPr>
            <a:spLocks noGrp="1"/>
          </p:cNvSpPr>
          <p:nvPr>
            <p:ph type="sldNum" sz="quarter" idx="10"/>
          </p:nvPr>
        </p:nvSpPr>
        <p:spPr/>
        <p:txBody>
          <a:bodyPr/>
          <a:lstStyle/>
          <a:p>
            <a:fld id="{4285B40D-6FD8-4A4F-B3B1-444F782C2289}" type="slidenum">
              <a:rPr lang="de-AT" smtClean="0"/>
              <a:t>12</a:t>
            </a:fld>
            <a:endParaRPr lang="de-AT"/>
          </a:p>
        </p:txBody>
      </p:sp>
    </p:spTree>
    <p:extLst>
      <p:ext uri="{BB962C8B-B14F-4D97-AF65-F5344CB8AC3E}">
        <p14:creationId xmlns:p14="http://schemas.microsoft.com/office/powerpoint/2010/main" val="130556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01746E88-88AB-476A-82F1-8352446C7492}" type="datetimeFigureOut">
              <a:rPr lang="de-AT" smtClean="0"/>
              <a:t>03.11.2022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288198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1746E88-88AB-476A-82F1-8352446C7492}" type="datetimeFigureOut">
              <a:rPr lang="de-AT" smtClean="0"/>
              <a:t>03.11.2022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338492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1746E88-88AB-476A-82F1-8352446C7492}" type="datetimeFigureOut">
              <a:rPr lang="de-AT" smtClean="0"/>
              <a:t>03.11.2022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386265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1746E88-88AB-476A-82F1-8352446C7492}" type="datetimeFigureOut">
              <a:rPr lang="de-AT" smtClean="0"/>
              <a:t>03.11.2022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197536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01746E88-88AB-476A-82F1-8352446C7492}" type="datetimeFigureOut">
              <a:rPr lang="de-AT" smtClean="0"/>
              <a:t>03.11.2022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402080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01746E88-88AB-476A-82F1-8352446C7492}" type="datetimeFigureOut">
              <a:rPr lang="de-AT" smtClean="0"/>
              <a:t>03.11.2022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223656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01746E88-88AB-476A-82F1-8352446C7492}" type="datetimeFigureOut">
              <a:rPr lang="de-AT" smtClean="0"/>
              <a:t>03.11.2022</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13228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01746E88-88AB-476A-82F1-8352446C7492}" type="datetimeFigureOut">
              <a:rPr lang="de-AT" smtClean="0"/>
              <a:t>03.11.2022</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274714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1746E88-88AB-476A-82F1-8352446C7492}" type="datetimeFigureOut">
              <a:rPr lang="de-AT" smtClean="0"/>
              <a:t>03.11.2022</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187486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01746E88-88AB-476A-82F1-8352446C7492}" type="datetimeFigureOut">
              <a:rPr lang="de-AT" smtClean="0"/>
              <a:t>03.11.2022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391492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01746E88-88AB-476A-82F1-8352446C7492}" type="datetimeFigureOut">
              <a:rPr lang="de-AT" smtClean="0"/>
              <a:t>03.11.2022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EC2FCB5-A5E1-40E2-9225-ED892D1FDE28}" type="slidenum">
              <a:rPr lang="de-AT" smtClean="0"/>
              <a:t>‹Nr.›</a:t>
            </a:fld>
            <a:endParaRPr lang="de-AT"/>
          </a:p>
        </p:txBody>
      </p:sp>
    </p:spTree>
    <p:extLst>
      <p:ext uri="{BB962C8B-B14F-4D97-AF65-F5344CB8AC3E}">
        <p14:creationId xmlns:p14="http://schemas.microsoft.com/office/powerpoint/2010/main" val="107728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46E88-88AB-476A-82F1-8352446C7492}" type="datetimeFigureOut">
              <a:rPr lang="de-AT" smtClean="0"/>
              <a:t>03.11.2022</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2FCB5-A5E1-40E2-9225-ED892D1FDE28}" type="slidenum">
              <a:rPr lang="de-AT" smtClean="0"/>
              <a:t>‹Nr.›</a:t>
            </a:fld>
            <a:endParaRPr lang="de-AT"/>
          </a:p>
        </p:txBody>
      </p:sp>
    </p:spTree>
    <p:extLst>
      <p:ext uri="{BB962C8B-B14F-4D97-AF65-F5344CB8AC3E}">
        <p14:creationId xmlns:p14="http://schemas.microsoft.com/office/powerpoint/2010/main" val="348324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e.dreamstime.com/lebenszyklus-der-tomatenpflanze-wachstumsstufen-vom-samen-und-spr%C3%B6ssling-zur-erwachsenen-anlage-mit-fr%C3%BCchten-image124948510" TargetMode="External"/><Relationship Id="rId3" Type="http://schemas.openxmlformats.org/officeDocument/2006/relationships/image" Target="../media/image1.jpg"/><Relationship Id="rId7" Type="http://schemas.openxmlformats.org/officeDocument/2006/relationships/hyperlink" Target="https://www.swr.de/wissen/apfelbluete/article-swr-19734.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dreamstime.com/round-growth-stages-red-tomato-cherry-plant-ripening-period-greenhouses-circular-life-cycle-small-tomatoes-bush-harvest-image152333535" TargetMode="External"/><Relationship Id="rId5" Type="http://schemas.openxmlformats.org/officeDocument/2006/relationships/hyperlink" Target="https://www.youtube.com/watch?v=dTo19jRIZyE" TargetMode="External"/><Relationship Id="rId4" Type="http://schemas.openxmlformats.org/officeDocument/2006/relationships/hyperlink" Target="https://www.youtube.com/watch?v=RNs3XpRmRfI" TargetMode="External"/><Relationship Id="rId9" Type="http://schemas.openxmlformats.org/officeDocument/2006/relationships/hyperlink" Target="https://de.surveymonkey.com/r/PD9R7V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dTo19jRIZyE"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Ns3XpRmRfI"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271451" y="1827450"/>
            <a:ext cx="9649097" cy="3203099"/>
          </a:xfrm>
          <a:solidFill>
            <a:schemeClr val="bg1"/>
          </a:solidFill>
        </p:spPr>
        <p:txBody>
          <a:bodyPr anchor="ctr">
            <a:noAutofit/>
          </a:bodyPr>
          <a:lstStyle/>
          <a:p>
            <a:pPr>
              <a:lnSpc>
                <a:spcPct val="150000"/>
              </a:lnSpc>
            </a:pPr>
            <a:r>
              <a:rPr lang="de-AT" sz="5400" u="sng" dirty="0" smtClean="0">
                <a:latin typeface="Cambria" panose="02040503050406030204" pitchFamily="18" charset="0"/>
                <a:ea typeface="Cambria" panose="02040503050406030204" pitchFamily="18" charset="0"/>
              </a:rPr>
              <a:t>Pflanzen im Klimawandel</a:t>
            </a:r>
            <a:br>
              <a:rPr lang="de-AT" sz="5400" u="sng" dirty="0" smtClean="0">
                <a:latin typeface="Cambria" panose="02040503050406030204" pitchFamily="18" charset="0"/>
                <a:ea typeface="Cambria" panose="02040503050406030204" pitchFamily="18" charset="0"/>
              </a:rPr>
            </a:br>
            <a:r>
              <a:rPr lang="de-AT" sz="2400" i="1" dirty="0" smtClean="0">
                <a:latin typeface="Cambria" panose="02040503050406030204" pitchFamily="18" charset="0"/>
                <a:ea typeface="Cambria" panose="02040503050406030204" pitchFamily="18" charset="0"/>
              </a:rPr>
              <a:t>Vorbereitung</a:t>
            </a:r>
            <a:endParaRPr lang="de-AT" sz="5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54202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838200" y="90692"/>
            <a:ext cx="10515600" cy="1010829"/>
          </a:xfrm>
          <a:solidFill>
            <a:schemeClr val="bg1">
              <a:alpha val="80000"/>
            </a:schemeClr>
          </a:solidFill>
        </p:spPr>
        <p:txBody>
          <a:bodyPr>
            <a:normAutofit/>
          </a:bodyPr>
          <a:lstStyle/>
          <a:p>
            <a:pPr algn="ctr"/>
            <a:r>
              <a:rPr lang="de-AT" sz="4800" dirty="0" smtClean="0">
                <a:ea typeface="Cambria" panose="02040503050406030204" pitchFamily="18" charset="0"/>
              </a:rPr>
              <a:t>Fragen zum Video</a:t>
            </a:r>
            <a:endParaRPr lang="de-AT" sz="4800" dirty="0">
              <a:ea typeface="Cambria" panose="02040503050406030204" pitchFamily="18" charset="0"/>
            </a:endParaRPr>
          </a:p>
        </p:txBody>
      </p:sp>
      <p:sp>
        <p:nvSpPr>
          <p:cNvPr id="6" name="Textfeld 5"/>
          <p:cNvSpPr txBox="1"/>
          <p:nvPr/>
        </p:nvSpPr>
        <p:spPr>
          <a:xfrm>
            <a:off x="7751586" y="6664017"/>
            <a:ext cx="4334674" cy="230832"/>
          </a:xfrm>
          <a:prstGeom prst="rect">
            <a:avLst/>
          </a:prstGeom>
          <a:noFill/>
        </p:spPr>
        <p:txBody>
          <a:bodyPr wrap="square" rtlCol="0">
            <a:spAutoFit/>
          </a:bodyPr>
          <a:lstStyle/>
          <a:p>
            <a:r>
              <a:rPr lang="de-AT" sz="900" dirty="0">
                <a:solidFill>
                  <a:schemeClr val="bg1">
                    <a:lumMod val="85000"/>
                  </a:schemeClr>
                </a:solidFill>
              </a:rPr>
              <a:t>https://www.swr.de/wissen/apfelbluete/article-swr-19734.html </a:t>
            </a:r>
          </a:p>
        </p:txBody>
      </p:sp>
      <p:sp>
        <p:nvSpPr>
          <p:cNvPr id="7" name="Inhaltsplatzhalter 5"/>
          <p:cNvSpPr>
            <a:spLocks noGrp="1"/>
          </p:cNvSpPr>
          <p:nvPr>
            <p:ph idx="1"/>
          </p:nvPr>
        </p:nvSpPr>
        <p:spPr>
          <a:xfrm>
            <a:off x="838200" y="1394460"/>
            <a:ext cx="10515600" cy="5063489"/>
          </a:xfrm>
          <a:solidFill>
            <a:schemeClr val="bg1">
              <a:alpha val="80000"/>
            </a:schemeClr>
          </a:solidFill>
        </p:spPr>
        <p:txBody>
          <a:bodyPr>
            <a:normAutofit fontScale="92500" lnSpcReduction="20000"/>
          </a:bodyPr>
          <a:lstStyle/>
          <a:p>
            <a:pPr marL="0" indent="0">
              <a:lnSpc>
                <a:spcPct val="100000"/>
              </a:lnSpc>
              <a:buNone/>
            </a:pPr>
            <a:r>
              <a:rPr lang="de-AT" sz="3000" b="1" dirty="0">
                <a:latin typeface="+mj-lt"/>
              </a:rPr>
              <a:t>5. Welche Auswirkungen haben die steigenden Temperaturen auf das Nahrungsnetz (</a:t>
            </a:r>
            <a:r>
              <a:rPr lang="de-AT" sz="3000" b="1" i="1" dirty="0" err="1">
                <a:latin typeface="+mj-lt"/>
              </a:rPr>
              <a:t>food</a:t>
            </a:r>
            <a:r>
              <a:rPr lang="de-AT" sz="3000" b="1" i="1" dirty="0">
                <a:latin typeface="+mj-lt"/>
              </a:rPr>
              <a:t> web</a:t>
            </a:r>
            <a:r>
              <a:rPr lang="de-AT" sz="3000" b="1" dirty="0">
                <a:latin typeface="+mj-lt"/>
              </a:rPr>
              <a:t>)?</a:t>
            </a:r>
          </a:p>
          <a:p>
            <a:pPr marL="0" indent="0">
              <a:lnSpc>
                <a:spcPct val="100000"/>
              </a:lnSpc>
              <a:buNone/>
            </a:pPr>
            <a:endParaRPr lang="de-AT" sz="15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A) </a:t>
            </a:r>
            <a:r>
              <a:rPr lang="de-AT" sz="2400" dirty="0" smtClean="0">
                <a:latin typeface="+mj-lt"/>
              </a:rPr>
              <a:t>Die </a:t>
            </a:r>
            <a:r>
              <a:rPr lang="de-AT" sz="2400" dirty="0">
                <a:latin typeface="+mj-lt"/>
              </a:rPr>
              <a:t>höheren Temperaturen führen zu einem Ungleichgewicht zwischen Tieren und </a:t>
            </a:r>
            <a:r>
              <a:rPr lang="de-AT" sz="2400" dirty="0" smtClean="0">
                <a:latin typeface="+mj-lt"/>
              </a:rPr>
              <a:t>Pflanzen.</a:t>
            </a:r>
          </a:p>
          <a:p>
            <a:pPr>
              <a:lnSpc>
                <a:spcPct val="100000"/>
              </a:lnSpc>
              <a:buFont typeface="Webdings" panose="05030102010509060703" pitchFamily="18" charset="2"/>
              <a:buChar char="c"/>
            </a:pPr>
            <a:endParaRPr lang="de-AT" sz="24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B)</a:t>
            </a:r>
            <a:r>
              <a:rPr lang="de-AT" sz="2400" dirty="0" smtClean="0">
                <a:latin typeface="+mj-lt"/>
              </a:rPr>
              <a:t> Die </a:t>
            </a:r>
            <a:r>
              <a:rPr lang="de-AT" sz="2400" dirty="0">
                <a:latin typeface="+mj-lt"/>
              </a:rPr>
              <a:t>Kirschbäume blühen früher und die Blüten welken früher, wodurch Tausende Touristen enttäuscht </a:t>
            </a:r>
            <a:r>
              <a:rPr lang="de-AT" sz="2400" dirty="0" smtClean="0">
                <a:latin typeface="+mj-lt"/>
              </a:rPr>
              <a:t>werden.</a:t>
            </a:r>
          </a:p>
          <a:p>
            <a:pPr>
              <a:lnSpc>
                <a:spcPct val="100000"/>
              </a:lnSpc>
              <a:buFont typeface="Webdings" panose="05030102010509060703" pitchFamily="18" charset="2"/>
              <a:buChar char="c"/>
            </a:pPr>
            <a:endParaRPr lang="de-AT" sz="24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C)</a:t>
            </a:r>
            <a:r>
              <a:rPr lang="de-AT" sz="2400" dirty="0" smtClean="0">
                <a:latin typeface="+mj-lt"/>
              </a:rPr>
              <a:t> Tiere </a:t>
            </a:r>
            <a:r>
              <a:rPr lang="de-AT" sz="2400" dirty="0">
                <a:latin typeface="+mj-lt"/>
              </a:rPr>
              <a:t>und Pflanzen sind nicht in der Lage sich an verändernde Temperaturen </a:t>
            </a:r>
            <a:r>
              <a:rPr lang="de-AT" sz="2400" dirty="0" smtClean="0">
                <a:latin typeface="+mj-lt"/>
              </a:rPr>
              <a:t>anzupassen.</a:t>
            </a:r>
          </a:p>
          <a:p>
            <a:pPr>
              <a:lnSpc>
                <a:spcPct val="100000"/>
              </a:lnSpc>
              <a:buFont typeface="Webdings" panose="05030102010509060703" pitchFamily="18" charset="2"/>
              <a:buChar char="c"/>
            </a:pPr>
            <a:endParaRPr lang="de-AT" sz="24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D)</a:t>
            </a:r>
            <a:r>
              <a:rPr lang="de-AT" sz="2400" dirty="0" smtClean="0">
                <a:latin typeface="+mj-lt"/>
              </a:rPr>
              <a:t> Pflanzen </a:t>
            </a:r>
            <a:r>
              <a:rPr lang="de-AT" sz="2400" dirty="0">
                <a:latin typeface="+mj-lt"/>
              </a:rPr>
              <a:t>können bei höheren Temperaturen nicht mehr wachsen und Tiere finden nichts mehr zu essen.</a:t>
            </a:r>
            <a:endParaRPr lang="de-AT" sz="2400" dirty="0" smtClean="0">
              <a:latin typeface="+mj-lt"/>
            </a:endParaRPr>
          </a:p>
        </p:txBody>
      </p:sp>
    </p:spTree>
    <p:extLst>
      <p:ext uri="{BB962C8B-B14F-4D97-AF65-F5344CB8AC3E}">
        <p14:creationId xmlns:p14="http://schemas.microsoft.com/office/powerpoint/2010/main" val="3331258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271451" y="1643221"/>
            <a:ext cx="9649097" cy="3571558"/>
          </a:xfrm>
          <a:solidFill>
            <a:schemeClr val="bg1"/>
          </a:solidFill>
        </p:spPr>
        <p:txBody>
          <a:bodyPr anchor="ctr">
            <a:noAutofit/>
          </a:bodyPr>
          <a:lstStyle/>
          <a:p>
            <a:pPr>
              <a:lnSpc>
                <a:spcPct val="150000"/>
              </a:lnSpc>
            </a:pPr>
            <a:r>
              <a:rPr lang="de-AT" sz="5400" b="1" u="sng" dirty="0" smtClean="0">
                <a:latin typeface="Cambria" panose="02040503050406030204" pitchFamily="18" charset="0"/>
                <a:ea typeface="Cambria" panose="02040503050406030204" pitchFamily="18" charset="0"/>
              </a:rPr>
              <a:t>Die phänologischen Jahreszeiten</a:t>
            </a:r>
            <a:endParaRPr lang="de-AT" sz="5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4074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838200" y="90692"/>
            <a:ext cx="10515600" cy="1010829"/>
          </a:xfrm>
          <a:solidFill>
            <a:schemeClr val="bg1">
              <a:alpha val="80000"/>
            </a:schemeClr>
          </a:solidFill>
        </p:spPr>
        <p:txBody>
          <a:bodyPr>
            <a:normAutofit/>
          </a:bodyPr>
          <a:lstStyle/>
          <a:p>
            <a:pPr algn="ctr"/>
            <a:r>
              <a:rPr lang="de-AT" sz="4800" dirty="0" smtClean="0">
                <a:ea typeface="Cambria" panose="02040503050406030204" pitchFamily="18" charset="0"/>
              </a:rPr>
              <a:t>Phänologischer Kalender</a:t>
            </a:r>
            <a:endParaRPr lang="de-AT" sz="4800" dirty="0">
              <a:ea typeface="Cambria" panose="02040503050406030204" pitchFamily="18" charset="0"/>
            </a:endParaRPr>
          </a:p>
        </p:txBody>
      </p:sp>
      <p:pic>
        <p:nvPicPr>
          <p:cNvPr id="3" name="Inhaltsplatzhalt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8293" y="1192214"/>
            <a:ext cx="9789674" cy="5506692"/>
          </a:xfrm>
          <a:solidFill>
            <a:schemeClr val="bg1">
              <a:alpha val="80000"/>
            </a:schemeClr>
          </a:solidFill>
        </p:spPr>
      </p:pic>
      <p:sp>
        <p:nvSpPr>
          <p:cNvPr id="6" name="Textfeld 5"/>
          <p:cNvSpPr txBox="1"/>
          <p:nvPr/>
        </p:nvSpPr>
        <p:spPr>
          <a:xfrm>
            <a:off x="7751586" y="6664017"/>
            <a:ext cx="4334674" cy="230832"/>
          </a:xfrm>
          <a:prstGeom prst="rect">
            <a:avLst/>
          </a:prstGeom>
          <a:noFill/>
        </p:spPr>
        <p:txBody>
          <a:bodyPr wrap="square" rtlCol="0">
            <a:spAutoFit/>
          </a:bodyPr>
          <a:lstStyle/>
          <a:p>
            <a:r>
              <a:rPr lang="de-AT" sz="900" dirty="0">
                <a:solidFill>
                  <a:schemeClr val="bg1">
                    <a:lumMod val="85000"/>
                  </a:schemeClr>
                </a:solidFill>
              </a:rPr>
              <a:t>https://www.swr.de/wissen/apfelbluete/article-swr-19734.html </a:t>
            </a:r>
          </a:p>
        </p:txBody>
      </p:sp>
    </p:spTree>
    <p:extLst>
      <p:ext uri="{BB962C8B-B14F-4D97-AF65-F5344CB8AC3E}">
        <p14:creationId xmlns:p14="http://schemas.microsoft.com/office/powerpoint/2010/main" val="3659050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838200" y="590005"/>
            <a:ext cx="10515600" cy="1010829"/>
          </a:xfrm>
          <a:solidFill>
            <a:schemeClr val="bg1">
              <a:alpha val="80000"/>
            </a:schemeClr>
          </a:solidFill>
        </p:spPr>
        <p:txBody>
          <a:bodyPr>
            <a:normAutofit/>
          </a:bodyPr>
          <a:lstStyle/>
          <a:p>
            <a:pPr algn="ctr"/>
            <a:r>
              <a:rPr lang="de-AT" sz="4800" dirty="0" smtClean="0">
                <a:ea typeface="Cambria" panose="02040503050406030204" pitchFamily="18" charset="0"/>
              </a:rPr>
              <a:t>Fragen / Diskussion</a:t>
            </a:r>
            <a:endParaRPr lang="de-AT" sz="4800" dirty="0">
              <a:ea typeface="Cambria" panose="02040503050406030204" pitchFamily="18" charset="0"/>
            </a:endParaRPr>
          </a:p>
        </p:txBody>
      </p:sp>
      <p:sp>
        <p:nvSpPr>
          <p:cNvPr id="6" name="Textfeld 5"/>
          <p:cNvSpPr txBox="1"/>
          <p:nvPr/>
        </p:nvSpPr>
        <p:spPr>
          <a:xfrm>
            <a:off x="7751586" y="6664017"/>
            <a:ext cx="4334674" cy="230832"/>
          </a:xfrm>
          <a:prstGeom prst="rect">
            <a:avLst/>
          </a:prstGeom>
          <a:noFill/>
        </p:spPr>
        <p:txBody>
          <a:bodyPr wrap="square" rtlCol="0">
            <a:spAutoFit/>
          </a:bodyPr>
          <a:lstStyle/>
          <a:p>
            <a:r>
              <a:rPr lang="de-AT" sz="900" dirty="0">
                <a:solidFill>
                  <a:schemeClr val="bg1">
                    <a:lumMod val="85000"/>
                  </a:schemeClr>
                </a:solidFill>
              </a:rPr>
              <a:t>https://www.swr.de/wissen/apfelbluete/article-swr-19734.html </a:t>
            </a:r>
          </a:p>
        </p:txBody>
      </p:sp>
      <p:sp>
        <p:nvSpPr>
          <p:cNvPr id="7" name="Inhaltsplatzhalter 5"/>
          <p:cNvSpPr>
            <a:spLocks noGrp="1"/>
          </p:cNvSpPr>
          <p:nvPr>
            <p:ph idx="1"/>
          </p:nvPr>
        </p:nvSpPr>
        <p:spPr>
          <a:xfrm>
            <a:off x="838200" y="2297430"/>
            <a:ext cx="10515600" cy="3131819"/>
          </a:xfrm>
          <a:solidFill>
            <a:schemeClr val="bg1">
              <a:alpha val="80000"/>
            </a:schemeClr>
          </a:solidFill>
        </p:spPr>
        <p:txBody>
          <a:bodyPr>
            <a:normAutofit fontScale="77500" lnSpcReduction="20000"/>
          </a:bodyPr>
          <a:lstStyle/>
          <a:p>
            <a:pPr marL="0" indent="0">
              <a:lnSpc>
                <a:spcPct val="100000"/>
              </a:lnSpc>
              <a:buNone/>
            </a:pPr>
            <a:endParaRPr lang="de-AT" sz="1000" dirty="0" smtClean="0"/>
          </a:p>
          <a:p>
            <a:pPr marL="0" indent="0" algn="ctr">
              <a:lnSpc>
                <a:spcPct val="120000"/>
              </a:lnSpc>
              <a:buNone/>
            </a:pPr>
            <a:r>
              <a:rPr lang="de-AT" sz="21500" dirty="0" smtClean="0">
                <a:sym typeface="Webdings" panose="05030102010509060703" pitchFamily="18" charset="2"/>
              </a:rPr>
              <a:t></a:t>
            </a:r>
            <a:r>
              <a:rPr lang="de-AT" sz="16800" dirty="0" smtClean="0"/>
              <a:t>…</a:t>
            </a:r>
            <a:r>
              <a:rPr lang="de-AT" sz="18500" dirty="0" smtClean="0">
                <a:latin typeface="Segoe UI Emoji" panose="020B0502040204020203" pitchFamily="34" charset="0"/>
                <a:ea typeface="Segoe UI Emoji" panose="020B0502040204020203" pitchFamily="34" charset="0"/>
                <a:sym typeface="Webdings" panose="05030102010509060703" pitchFamily="18" charset="2"/>
              </a:rPr>
              <a:t>❓</a:t>
            </a:r>
            <a:endParaRPr lang="de-AT" dirty="0" smtClean="0"/>
          </a:p>
          <a:p>
            <a:pPr marL="0" indent="0">
              <a:lnSpc>
                <a:spcPct val="120000"/>
              </a:lnSpc>
              <a:buNone/>
            </a:pPr>
            <a:r>
              <a:rPr lang="de-AT" sz="1100" baseline="30000" dirty="0" smtClean="0"/>
              <a:t> </a:t>
            </a:r>
            <a:endParaRPr lang="de-AT" dirty="0" smtClean="0"/>
          </a:p>
          <a:p>
            <a:pPr lvl="1"/>
            <a:endParaRPr lang="de-AT" dirty="0"/>
          </a:p>
        </p:txBody>
      </p:sp>
    </p:spTree>
    <p:extLst>
      <p:ext uri="{BB962C8B-B14F-4D97-AF65-F5344CB8AC3E}">
        <p14:creationId xmlns:p14="http://schemas.microsoft.com/office/powerpoint/2010/main" val="3027878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el 2"/>
          <p:cNvSpPr>
            <a:spLocks noGrp="1"/>
          </p:cNvSpPr>
          <p:nvPr>
            <p:ph type="title"/>
          </p:nvPr>
        </p:nvSpPr>
        <p:spPr>
          <a:solidFill>
            <a:schemeClr val="bg1">
              <a:alpha val="80000"/>
            </a:schemeClr>
          </a:solidFill>
        </p:spPr>
        <p:txBody>
          <a:bodyPr/>
          <a:lstStyle/>
          <a:p>
            <a:r>
              <a:rPr lang="de-AT" dirty="0" smtClean="0"/>
              <a:t>Quellen</a:t>
            </a:r>
            <a:endParaRPr lang="de-AT" dirty="0"/>
          </a:p>
        </p:txBody>
      </p:sp>
      <p:sp>
        <p:nvSpPr>
          <p:cNvPr id="4" name="Inhaltsplatzhalter 3"/>
          <p:cNvSpPr>
            <a:spLocks noGrp="1"/>
          </p:cNvSpPr>
          <p:nvPr>
            <p:ph idx="1"/>
          </p:nvPr>
        </p:nvSpPr>
        <p:spPr>
          <a:xfrm>
            <a:off x="838200" y="1825625"/>
            <a:ext cx="10515600" cy="4794250"/>
          </a:xfrm>
          <a:solidFill>
            <a:schemeClr val="bg1">
              <a:alpha val="80000"/>
            </a:schemeClr>
          </a:solidFill>
        </p:spPr>
        <p:txBody>
          <a:bodyPr>
            <a:normAutofit/>
          </a:bodyPr>
          <a:lstStyle/>
          <a:p>
            <a:pPr marL="0" indent="0">
              <a:lnSpc>
                <a:spcPct val="120000"/>
              </a:lnSpc>
              <a:buNone/>
            </a:pPr>
            <a:r>
              <a:rPr lang="de-AT" sz="2000" u="sng" dirty="0" smtClean="0"/>
              <a:t>Videos:</a:t>
            </a:r>
          </a:p>
          <a:p>
            <a:pPr>
              <a:lnSpc>
                <a:spcPct val="120000"/>
              </a:lnSpc>
            </a:pPr>
            <a:r>
              <a:rPr lang="de-AT" sz="2000" dirty="0" smtClean="0"/>
              <a:t>Phänologie: </a:t>
            </a:r>
            <a:r>
              <a:rPr lang="de-AT" sz="2000" dirty="0" smtClean="0">
                <a:hlinkClick r:id="rId4"/>
              </a:rPr>
              <a:t>https</a:t>
            </a:r>
            <a:r>
              <a:rPr lang="de-AT" sz="2000" dirty="0">
                <a:hlinkClick r:id="rId4"/>
              </a:rPr>
              <a:t>://</a:t>
            </a:r>
            <a:r>
              <a:rPr lang="de-AT" sz="2000" dirty="0" smtClean="0">
                <a:hlinkClick r:id="rId4"/>
              </a:rPr>
              <a:t>www.youtube.com/watch?v=RNs3XpRmRfI</a:t>
            </a:r>
            <a:r>
              <a:rPr lang="de-AT" sz="2000" dirty="0" smtClean="0"/>
              <a:t>.</a:t>
            </a:r>
          </a:p>
          <a:p>
            <a:pPr>
              <a:lnSpc>
                <a:spcPct val="120000"/>
              </a:lnSpc>
            </a:pPr>
            <a:r>
              <a:rPr lang="de-AT" sz="2000" dirty="0" smtClean="0"/>
              <a:t>Zeitraffer Tomate: </a:t>
            </a:r>
            <a:r>
              <a:rPr lang="de-AT" sz="2000" dirty="0" smtClean="0">
                <a:hlinkClick r:id="rId5"/>
              </a:rPr>
              <a:t>https</a:t>
            </a:r>
            <a:r>
              <a:rPr lang="de-AT" sz="2000" dirty="0">
                <a:hlinkClick r:id="rId5"/>
              </a:rPr>
              <a:t>://</a:t>
            </a:r>
            <a:r>
              <a:rPr lang="de-AT" sz="2000" dirty="0" smtClean="0">
                <a:hlinkClick r:id="rId5"/>
              </a:rPr>
              <a:t>www.youtube.com/watch?v=dTo19jRIZyE</a:t>
            </a:r>
            <a:r>
              <a:rPr lang="de-AT" sz="2000" dirty="0" smtClean="0"/>
              <a:t>. </a:t>
            </a:r>
          </a:p>
          <a:p>
            <a:pPr marL="0" indent="0">
              <a:buNone/>
            </a:pPr>
            <a:r>
              <a:rPr lang="de-AT" sz="2000" u="sng" dirty="0" smtClean="0"/>
              <a:t>Bilder:</a:t>
            </a:r>
          </a:p>
          <a:p>
            <a:r>
              <a:rPr lang="de-AT" sz="2000" dirty="0"/>
              <a:t>Tomaten-Zyklus: </a:t>
            </a:r>
            <a:r>
              <a:rPr lang="de-AT" sz="2000" dirty="0">
                <a:hlinkClick r:id="rId6"/>
              </a:rPr>
              <a:t>https://</a:t>
            </a:r>
            <a:r>
              <a:rPr lang="de-AT" sz="2000" dirty="0" smtClean="0">
                <a:hlinkClick r:id="rId6"/>
              </a:rPr>
              <a:t>www.dreamstime.com/round-growth-stages-red-tomato-cherry-plant-ripening-period-greenhouses-circular-life-cycle-small-tomatoes-bush-harvest-image152333535</a:t>
            </a:r>
            <a:r>
              <a:rPr lang="de-AT" sz="2000" dirty="0" smtClean="0"/>
              <a:t>.   </a:t>
            </a:r>
          </a:p>
          <a:p>
            <a:r>
              <a:rPr lang="de-AT" sz="2000" dirty="0" smtClean="0"/>
              <a:t>Phänologischer </a:t>
            </a:r>
            <a:r>
              <a:rPr lang="de-AT" sz="2000" dirty="0"/>
              <a:t>Kalender: </a:t>
            </a:r>
            <a:r>
              <a:rPr lang="de-AT" sz="2000" dirty="0">
                <a:hlinkClick r:id="rId7"/>
              </a:rPr>
              <a:t>https://</a:t>
            </a:r>
            <a:r>
              <a:rPr lang="de-AT" sz="2000" dirty="0" smtClean="0">
                <a:hlinkClick r:id="rId7"/>
              </a:rPr>
              <a:t>www.swr.de/wissen/apfelbluete/article-swr-19734.html</a:t>
            </a:r>
            <a:r>
              <a:rPr lang="de-AT" sz="2000" dirty="0" smtClean="0"/>
              <a:t>.</a:t>
            </a:r>
          </a:p>
          <a:p>
            <a:r>
              <a:rPr lang="de-AT" sz="2000" dirty="0"/>
              <a:t>Tomaten-Zyklus linear: </a:t>
            </a:r>
            <a:r>
              <a:rPr lang="de-AT" sz="2000" dirty="0">
                <a:hlinkClick r:id="rId8"/>
              </a:rPr>
              <a:t>https</a:t>
            </a:r>
            <a:r>
              <a:rPr lang="de-AT" sz="2000">
                <a:hlinkClick r:id="rId8"/>
              </a:rPr>
              <a:t>://</a:t>
            </a:r>
            <a:r>
              <a:rPr lang="de-AT" sz="2000" smtClean="0">
                <a:hlinkClick r:id="rId8"/>
              </a:rPr>
              <a:t>de.dreamstime.com/lebenszyklus-der-tomatenpflanze-wachstumsstufen-vom-samen-und-spr%C3%B6ssling-zur-erwachsenen-anlage-mit-fr%C3%BCchten-image124948510</a:t>
            </a:r>
            <a:r>
              <a:rPr lang="de-AT" sz="2000" dirty="0"/>
              <a:t>.</a:t>
            </a:r>
            <a:endParaRPr lang="de-AT" sz="2000" dirty="0" smtClean="0"/>
          </a:p>
          <a:p>
            <a:pPr marL="0" indent="0">
              <a:buNone/>
            </a:pPr>
            <a:r>
              <a:rPr lang="de-AT" sz="2000" u="sng" dirty="0" smtClean="0"/>
              <a:t>Tools:</a:t>
            </a:r>
          </a:p>
          <a:p>
            <a:r>
              <a:rPr lang="de-AT" sz="2000" dirty="0" smtClean="0"/>
              <a:t>Survey-</a:t>
            </a:r>
            <a:r>
              <a:rPr lang="de-AT" sz="2000" dirty="0" err="1" smtClean="0"/>
              <a:t>Monkey</a:t>
            </a:r>
            <a:r>
              <a:rPr lang="de-AT" sz="2000" dirty="0"/>
              <a:t>-Quiz: </a:t>
            </a:r>
            <a:r>
              <a:rPr lang="de-AT" sz="2000" dirty="0">
                <a:hlinkClick r:id="rId9"/>
              </a:rPr>
              <a:t>https://</a:t>
            </a:r>
            <a:r>
              <a:rPr lang="de-AT" sz="2000" dirty="0" smtClean="0">
                <a:hlinkClick r:id="rId9"/>
              </a:rPr>
              <a:t>de.surveymonkey.com/r/PD9R7VR</a:t>
            </a:r>
            <a:r>
              <a:rPr lang="de-AT" sz="2000" dirty="0" smtClean="0"/>
              <a:t>.  </a:t>
            </a:r>
          </a:p>
          <a:p>
            <a:pPr marL="0" indent="0">
              <a:buNone/>
            </a:pPr>
            <a:endParaRPr lang="de-AT" sz="2000" dirty="0"/>
          </a:p>
          <a:p>
            <a:endParaRPr lang="de-AT" dirty="0" smtClean="0"/>
          </a:p>
          <a:p>
            <a:endParaRPr lang="de-AT" dirty="0"/>
          </a:p>
          <a:p>
            <a:endParaRPr lang="de-AT" dirty="0"/>
          </a:p>
        </p:txBody>
      </p:sp>
    </p:spTree>
    <p:extLst>
      <p:ext uri="{BB962C8B-B14F-4D97-AF65-F5344CB8AC3E}">
        <p14:creationId xmlns:p14="http://schemas.microsoft.com/office/powerpoint/2010/main" val="3609729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271451" y="1643221"/>
            <a:ext cx="9649097" cy="3571558"/>
          </a:xfrm>
          <a:solidFill>
            <a:schemeClr val="bg1"/>
          </a:solidFill>
        </p:spPr>
        <p:txBody>
          <a:bodyPr anchor="ctr">
            <a:noAutofit/>
          </a:bodyPr>
          <a:lstStyle/>
          <a:p>
            <a:pPr>
              <a:lnSpc>
                <a:spcPct val="150000"/>
              </a:lnSpc>
            </a:pPr>
            <a:r>
              <a:rPr lang="de-AT" sz="5400" b="1" u="sng" dirty="0" smtClean="0">
                <a:latin typeface="Cambria" panose="02040503050406030204" pitchFamily="18" charset="0"/>
                <a:ea typeface="Cambria" panose="02040503050406030204" pitchFamily="18" charset="0"/>
              </a:rPr>
              <a:t>Was könnt ihr im folgenden Video beobachten?</a:t>
            </a:r>
            <a:endParaRPr lang="de-AT"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42688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531" y="6531"/>
            <a:ext cx="6862355" cy="6862355"/>
          </a:xfrm>
          <a:prstGeom prst="rect">
            <a:avLst/>
          </a:prstGeom>
        </p:spPr>
      </p:pic>
      <p:sp>
        <p:nvSpPr>
          <p:cNvPr id="8" name="Textfeld 7"/>
          <p:cNvSpPr txBox="1"/>
          <p:nvPr/>
        </p:nvSpPr>
        <p:spPr>
          <a:xfrm>
            <a:off x="3701143" y="3013501"/>
            <a:ext cx="4284617" cy="830997"/>
          </a:xfrm>
          <a:prstGeom prst="rect">
            <a:avLst/>
          </a:prstGeom>
          <a:solidFill>
            <a:schemeClr val="bg1"/>
          </a:solidFill>
        </p:spPr>
        <p:txBody>
          <a:bodyPr wrap="square" rtlCol="0">
            <a:spAutoFit/>
          </a:bodyPr>
          <a:lstStyle/>
          <a:p>
            <a:endParaRPr lang="de-AT" sz="1600" dirty="0" smtClean="0">
              <a:hlinkClick r:id="rId5"/>
            </a:endParaRPr>
          </a:p>
          <a:p>
            <a:r>
              <a:rPr lang="de-AT" sz="1600" dirty="0" smtClean="0">
                <a:hlinkClick r:id="rId5"/>
              </a:rPr>
              <a:t>https</a:t>
            </a:r>
            <a:r>
              <a:rPr lang="de-AT" sz="1600" dirty="0">
                <a:hlinkClick r:id="rId5"/>
              </a:rPr>
              <a:t>://</a:t>
            </a:r>
            <a:r>
              <a:rPr lang="de-AT" sz="1600" dirty="0" smtClean="0">
                <a:hlinkClick r:id="rId5"/>
              </a:rPr>
              <a:t>www.youtube.com/watch?v=dTo19jRIZyE</a:t>
            </a:r>
            <a:endParaRPr lang="de-AT" sz="1600" dirty="0"/>
          </a:p>
          <a:p>
            <a:r>
              <a:rPr lang="de-AT" sz="1600" dirty="0" smtClean="0"/>
              <a:t> </a:t>
            </a:r>
            <a:endParaRPr lang="de-AT" sz="1600" dirty="0"/>
          </a:p>
        </p:txBody>
      </p:sp>
    </p:spTree>
    <p:extLst>
      <p:ext uri="{BB962C8B-B14F-4D97-AF65-F5344CB8AC3E}">
        <p14:creationId xmlns:p14="http://schemas.microsoft.com/office/powerpoint/2010/main" val="594193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838200" y="365125"/>
            <a:ext cx="10515600" cy="1010829"/>
          </a:xfrm>
          <a:solidFill>
            <a:schemeClr val="bg1">
              <a:alpha val="80000"/>
            </a:schemeClr>
          </a:solidFill>
        </p:spPr>
        <p:txBody>
          <a:bodyPr>
            <a:normAutofit/>
          </a:bodyPr>
          <a:lstStyle/>
          <a:p>
            <a:pPr algn="ctr"/>
            <a:r>
              <a:rPr lang="de-AT" sz="4800" dirty="0" smtClean="0">
                <a:ea typeface="Cambria" panose="02040503050406030204" pitchFamily="18" charset="0"/>
              </a:rPr>
              <a:t>Brainstorming</a:t>
            </a:r>
            <a:endParaRPr lang="de-AT" sz="4800" dirty="0">
              <a:ea typeface="Cambria" panose="02040503050406030204" pitchFamily="18" charset="0"/>
            </a:endParaRPr>
          </a:p>
        </p:txBody>
      </p:sp>
      <p:sp>
        <p:nvSpPr>
          <p:cNvPr id="6" name="Inhaltsplatzhalter 5"/>
          <p:cNvSpPr>
            <a:spLocks noGrp="1"/>
          </p:cNvSpPr>
          <p:nvPr>
            <p:ph idx="1"/>
          </p:nvPr>
        </p:nvSpPr>
        <p:spPr>
          <a:xfrm>
            <a:off x="838200" y="1515291"/>
            <a:ext cx="10515600" cy="5181600"/>
          </a:xfrm>
          <a:solidFill>
            <a:schemeClr val="bg1">
              <a:alpha val="80000"/>
            </a:schemeClr>
          </a:solidFill>
        </p:spPr>
        <p:txBody>
          <a:bodyPr>
            <a:normAutofit/>
          </a:bodyPr>
          <a:lstStyle/>
          <a:p>
            <a:pPr marL="0" indent="0">
              <a:lnSpc>
                <a:spcPct val="100000"/>
              </a:lnSpc>
              <a:buNone/>
            </a:pPr>
            <a:endParaRPr lang="de-AT" sz="1000" dirty="0" smtClean="0"/>
          </a:p>
          <a:p>
            <a:pPr marL="0" indent="0" algn="ctr">
              <a:lnSpc>
                <a:spcPct val="100000"/>
              </a:lnSpc>
              <a:buNone/>
            </a:pPr>
            <a:r>
              <a:rPr lang="de-AT" sz="6600" b="1" dirty="0" smtClean="0">
                <a:latin typeface="+mj-lt"/>
              </a:rPr>
              <a:t>Was konntet </a:t>
            </a:r>
            <a:r>
              <a:rPr lang="de-AT" sz="6600" b="1" dirty="0">
                <a:latin typeface="+mj-lt"/>
              </a:rPr>
              <a:t>i</a:t>
            </a:r>
            <a:r>
              <a:rPr lang="de-AT" sz="6600" b="1" dirty="0" smtClean="0">
                <a:latin typeface="+mj-lt"/>
              </a:rPr>
              <a:t>hr </a:t>
            </a:r>
          </a:p>
          <a:p>
            <a:pPr marL="0" indent="0" algn="ctr">
              <a:lnSpc>
                <a:spcPct val="100000"/>
              </a:lnSpc>
              <a:buNone/>
            </a:pPr>
            <a:r>
              <a:rPr lang="de-AT" sz="6600" b="1" dirty="0" smtClean="0">
                <a:latin typeface="+mj-lt"/>
              </a:rPr>
              <a:t>in dem Video beobachten?</a:t>
            </a:r>
          </a:p>
          <a:p>
            <a:pPr marL="0" indent="0" algn="ctr">
              <a:lnSpc>
                <a:spcPct val="120000"/>
              </a:lnSpc>
              <a:buNone/>
            </a:pPr>
            <a:endParaRPr lang="de-AT" dirty="0" smtClean="0"/>
          </a:p>
          <a:p>
            <a:pPr marL="0" indent="0">
              <a:lnSpc>
                <a:spcPct val="120000"/>
              </a:lnSpc>
              <a:buNone/>
            </a:pPr>
            <a:r>
              <a:rPr lang="de-AT" sz="1100" baseline="30000" dirty="0" smtClean="0"/>
              <a:t> </a:t>
            </a:r>
            <a:endParaRPr lang="de-AT" dirty="0" smtClean="0"/>
          </a:p>
          <a:p>
            <a:pPr lvl="1"/>
            <a:endParaRPr lang="de-AT" dirty="0"/>
          </a:p>
        </p:txBody>
      </p:sp>
      <p:sp>
        <p:nvSpPr>
          <p:cNvPr id="3" name="Rechteck 2"/>
          <p:cNvSpPr/>
          <p:nvPr/>
        </p:nvSpPr>
        <p:spPr>
          <a:xfrm>
            <a:off x="838200" y="4113711"/>
            <a:ext cx="10515600" cy="2583180"/>
          </a:xfrm>
          <a:prstGeom prst="rect">
            <a:avLst/>
          </a:prstGeom>
          <a:blipFill dpi="0" rotWithShape="1">
            <a:blip r:embed="rId4">
              <a:alphaModFix amt="65000"/>
            </a:blip>
            <a:srcRect/>
            <a:stretch>
              <a:fillRect b="-229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855983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clrChange>
              <a:clrFrom>
                <a:srgbClr val="45381C"/>
              </a:clrFrom>
              <a:clrTo>
                <a:srgbClr val="45381C">
                  <a:alpha val="0"/>
                </a:srgbClr>
              </a:clrTo>
            </a:clrChange>
            <a:lum bright="70000" contrast="-70000"/>
          </a:blip>
          <a:srcRect l="4276" t="10319" r="12481" b="6651"/>
          <a:stretch/>
        </p:blipFill>
        <p:spPr>
          <a:xfrm>
            <a:off x="0" y="0"/>
            <a:ext cx="12192000" cy="6840549"/>
          </a:xfrm>
          <a:prstGeom prst="rect">
            <a:avLst/>
          </a:prstGeom>
        </p:spPr>
      </p:pic>
      <p:sp>
        <p:nvSpPr>
          <p:cNvPr id="4" name="Titel 3"/>
          <p:cNvSpPr>
            <a:spLocks noGrp="1"/>
          </p:cNvSpPr>
          <p:nvPr>
            <p:ph type="title"/>
          </p:nvPr>
        </p:nvSpPr>
        <p:spPr>
          <a:xfrm>
            <a:off x="171450" y="200025"/>
            <a:ext cx="11734800" cy="1063035"/>
          </a:xfrm>
          <a:solidFill>
            <a:schemeClr val="bg1">
              <a:alpha val="95000"/>
            </a:schemeClr>
          </a:solidFill>
        </p:spPr>
        <p:txBody>
          <a:bodyPr>
            <a:normAutofit/>
          </a:bodyPr>
          <a:lstStyle/>
          <a:p>
            <a:pPr algn="ctr"/>
            <a:r>
              <a:rPr lang="de-AT" sz="4800" dirty="0" smtClean="0">
                <a:ea typeface="Cambria" panose="02040503050406030204" pitchFamily="18" charset="0"/>
              </a:rPr>
              <a:t>Phänologie</a:t>
            </a:r>
            <a:endParaRPr lang="de-AT" sz="4800" dirty="0">
              <a:ea typeface="Cambria" panose="02040503050406030204" pitchFamily="18" charset="0"/>
            </a:endParaRPr>
          </a:p>
        </p:txBody>
      </p:sp>
      <p:sp>
        <p:nvSpPr>
          <p:cNvPr id="6" name="Inhaltsplatzhalter 5"/>
          <p:cNvSpPr>
            <a:spLocks noGrp="1"/>
          </p:cNvSpPr>
          <p:nvPr>
            <p:ph idx="1"/>
          </p:nvPr>
        </p:nvSpPr>
        <p:spPr>
          <a:xfrm>
            <a:off x="609600" y="1515291"/>
            <a:ext cx="11106150" cy="5181600"/>
          </a:xfrm>
          <a:solidFill>
            <a:schemeClr val="bg1">
              <a:alpha val="29000"/>
            </a:schemeClr>
          </a:solidFill>
        </p:spPr>
        <p:txBody>
          <a:bodyPr>
            <a:normAutofit fontScale="85000" lnSpcReduction="10000"/>
          </a:bodyPr>
          <a:lstStyle/>
          <a:p>
            <a:pPr marL="0" indent="0">
              <a:lnSpc>
                <a:spcPct val="110000"/>
              </a:lnSpc>
              <a:buNone/>
            </a:pPr>
            <a:r>
              <a:rPr lang="de-AT" dirty="0" smtClean="0"/>
              <a:t>Seht euch das folgende Video aufmerksam an, um anschließend diese 5 Fragen beantworten zu können</a:t>
            </a:r>
            <a:r>
              <a:rPr lang="de-AT" dirty="0"/>
              <a:t>: </a:t>
            </a:r>
            <a:r>
              <a:rPr lang="de-AT" dirty="0">
                <a:hlinkClick r:id="rId3"/>
              </a:rPr>
              <a:t>https://</a:t>
            </a:r>
            <a:r>
              <a:rPr lang="de-AT" dirty="0" smtClean="0">
                <a:hlinkClick r:id="rId3"/>
              </a:rPr>
              <a:t>www.youtube.com/watch?v=RNs3XpRmRfI</a:t>
            </a:r>
            <a:r>
              <a:rPr lang="de-AT" dirty="0" smtClean="0"/>
              <a:t> </a:t>
            </a:r>
          </a:p>
          <a:p>
            <a:pPr marL="457200" lvl="1" indent="0">
              <a:lnSpc>
                <a:spcPct val="110000"/>
              </a:lnSpc>
              <a:buNone/>
            </a:pPr>
            <a:endParaRPr lang="de-AT" dirty="0" smtClean="0"/>
          </a:p>
          <a:p>
            <a:pPr lvl="1">
              <a:lnSpc>
                <a:spcPct val="110000"/>
              </a:lnSpc>
            </a:pPr>
            <a:r>
              <a:rPr lang="de-AT" b="1" dirty="0">
                <a:solidFill>
                  <a:prstClr val="black"/>
                </a:solidFill>
              </a:rPr>
              <a:t>Was ist Phänologie?</a:t>
            </a:r>
          </a:p>
          <a:p>
            <a:pPr marL="457200" lvl="1" indent="0">
              <a:lnSpc>
                <a:spcPct val="110000"/>
              </a:lnSpc>
              <a:buNone/>
            </a:pPr>
            <a:endParaRPr lang="de-AT" b="1" dirty="0">
              <a:solidFill>
                <a:prstClr val="black"/>
              </a:solidFill>
            </a:endParaRPr>
          </a:p>
          <a:p>
            <a:pPr lvl="1">
              <a:lnSpc>
                <a:spcPct val="110000"/>
              </a:lnSpc>
            </a:pPr>
            <a:r>
              <a:rPr lang="en-US" b="1" dirty="0">
                <a:solidFill>
                  <a:prstClr val="black"/>
                </a:solidFill>
              </a:rPr>
              <a:t>Das </a:t>
            </a:r>
            <a:r>
              <a:rPr lang="en-US" b="1" dirty="0" err="1">
                <a:solidFill>
                  <a:prstClr val="black"/>
                </a:solidFill>
              </a:rPr>
              <a:t>Wort</a:t>
            </a:r>
            <a:r>
              <a:rPr lang="en-US" b="1" dirty="0">
                <a:solidFill>
                  <a:prstClr val="black"/>
                </a:solidFill>
              </a:rPr>
              <a:t> “</a:t>
            </a:r>
            <a:r>
              <a:rPr lang="en-US" b="1" dirty="0" err="1">
                <a:solidFill>
                  <a:prstClr val="black"/>
                </a:solidFill>
              </a:rPr>
              <a:t>Phänologie</a:t>
            </a:r>
            <a:r>
              <a:rPr lang="en-US" b="1" dirty="0">
                <a:solidFill>
                  <a:prstClr val="black"/>
                </a:solidFill>
              </a:rPr>
              <a:t>” </a:t>
            </a:r>
            <a:r>
              <a:rPr lang="en-US" b="1" dirty="0" err="1">
                <a:solidFill>
                  <a:prstClr val="black"/>
                </a:solidFill>
              </a:rPr>
              <a:t>leitet</a:t>
            </a:r>
            <a:r>
              <a:rPr lang="en-US" b="1" dirty="0">
                <a:solidFill>
                  <a:prstClr val="black"/>
                </a:solidFill>
              </a:rPr>
              <a:t> </a:t>
            </a:r>
            <a:r>
              <a:rPr lang="en-US" b="1" dirty="0" err="1">
                <a:solidFill>
                  <a:prstClr val="black"/>
                </a:solidFill>
              </a:rPr>
              <a:t>sich</a:t>
            </a:r>
            <a:r>
              <a:rPr lang="en-US" b="1" dirty="0">
                <a:solidFill>
                  <a:prstClr val="black"/>
                </a:solidFill>
              </a:rPr>
              <a:t> von </a:t>
            </a:r>
            <a:r>
              <a:rPr lang="en-US" b="1" dirty="0" err="1">
                <a:solidFill>
                  <a:prstClr val="black"/>
                </a:solidFill>
              </a:rPr>
              <a:t>zwei</a:t>
            </a:r>
            <a:r>
              <a:rPr lang="en-US" b="1" dirty="0">
                <a:solidFill>
                  <a:prstClr val="black"/>
                </a:solidFill>
              </a:rPr>
              <a:t> </a:t>
            </a:r>
            <a:r>
              <a:rPr lang="en-US" b="1" dirty="0" err="1">
                <a:solidFill>
                  <a:prstClr val="black"/>
                </a:solidFill>
              </a:rPr>
              <a:t>griechischen</a:t>
            </a:r>
            <a:r>
              <a:rPr lang="en-US" b="1" dirty="0">
                <a:solidFill>
                  <a:prstClr val="black"/>
                </a:solidFill>
              </a:rPr>
              <a:t> </a:t>
            </a:r>
            <a:r>
              <a:rPr lang="en-US" b="1" dirty="0" err="1">
                <a:solidFill>
                  <a:prstClr val="black"/>
                </a:solidFill>
              </a:rPr>
              <a:t>Wörtern</a:t>
            </a:r>
            <a:r>
              <a:rPr lang="en-US" b="1" dirty="0">
                <a:solidFill>
                  <a:prstClr val="black"/>
                </a:solidFill>
              </a:rPr>
              <a:t> ab: </a:t>
            </a:r>
            <a:r>
              <a:rPr lang="en-US" b="1" i="1" dirty="0" err="1">
                <a:solidFill>
                  <a:prstClr val="black"/>
                </a:solidFill>
              </a:rPr>
              <a:t>phaíno</a:t>
            </a:r>
            <a:r>
              <a:rPr lang="en-US" b="1" dirty="0">
                <a:solidFill>
                  <a:prstClr val="black"/>
                </a:solidFill>
              </a:rPr>
              <a:t> und </a:t>
            </a:r>
            <a:r>
              <a:rPr lang="en-US" b="1" i="1" dirty="0">
                <a:solidFill>
                  <a:prstClr val="black"/>
                </a:solidFill>
              </a:rPr>
              <a:t>logos</a:t>
            </a:r>
            <a:r>
              <a:rPr lang="en-US" b="1" dirty="0">
                <a:solidFill>
                  <a:prstClr val="black"/>
                </a:solidFill>
              </a:rPr>
              <a:t>. Was </a:t>
            </a:r>
            <a:r>
              <a:rPr lang="en-US" b="1" dirty="0" err="1">
                <a:solidFill>
                  <a:prstClr val="black"/>
                </a:solidFill>
              </a:rPr>
              <a:t>bedeuten</a:t>
            </a:r>
            <a:r>
              <a:rPr lang="en-US" b="1" dirty="0">
                <a:solidFill>
                  <a:prstClr val="black"/>
                </a:solidFill>
              </a:rPr>
              <a:t> </a:t>
            </a:r>
            <a:r>
              <a:rPr lang="en-US" b="1" dirty="0" err="1">
                <a:solidFill>
                  <a:prstClr val="black"/>
                </a:solidFill>
              </a:rPr>
              <a:t>sie</a:t>
            </a:r>
            <a:r>
              <a:rPr lang="en-US" b="1" dirty="0">
                <a:solidFill>
                  <a:prstClr val="black"/>
                </a:solidFill>
              </a:rPr>
              <a:t>? </a:t>
            </a:r>
          </a:p>
          <a:p>
            <a:pPr marL="457200" lvl="1" indent="0">
              <a:lnSpc>
                <a:spcPct val="110000"/>
              </a:lnSpc>
              <a:buNone/>
            </a:pPr>
            <a:endParaRPr lang="en-US" b="1" dirty="0">
              <a:solidFill>
                <a:prstClr val="black"/>
              </a:solidFill>
            </a:endParaRPr>
          </a:p>
          <a:p>
            <a:pPr lvl="1">
              <a:lnSpc>
                <a:spcPct val="110000"/>
              </a:lnSpc>
            </a:pPr>
            <a:r>
              <a:rPr lang="de-AT" b="1" dirty="0">
                <a:solidFill>
                  <a:prstClr val="black"/>
                </a:solidFill>
              </a:rPr>
              <a:t>Was versteht man unter </a:t>
            </a:r>
            <a:r>
              <a:rPr lang="de-AT" b="1" i="1" dirty="0" err="1">
                <a:solidFill>
                  <a:prstClr val="black"/>
                </a:solidFill>
              </a:rPr>
              <a:t>bud</a:t>
            </a:r>
            <a:r>
              <a:rPr lang="de-AT" b="1" i="1" dirty="0">
                <a:solidFill>
                  <a:prstClr val="black"/>
                </a:solidFill>
              </a:rPr>
              <a:t> </a:t>
            </a:r>
            <a:r>
              <a:rPr lang="de-AT" b="1" i="1" dirty="0" err="1">
                <a:solidFill>
                  <a:prstClr val="black"/>
                </a:solidFill>
              </a:rPr>
              <a:t>burst</a:t>
            </a:r>
            <a:r>
              <a:rPr lang="de-AT" b="1" dirty="0">
                <a:solidFill>
                  <a:prstClr val="black"/>
                </a:solidFill>
              </a:rPr>
              <a:t> (Knospenaufbruch)? </a:t>
            </a:r>
          </a:p>
          <a:p>
            <a:pPr marL="457200" lvl="1" indent="0">
              <a:lnSpc>
                <a:spcPct val="110000"/>
              </a:lnSpc>
              <a:buNone/>
            </a:pPr>
            <a:endParaRPr lang="de-AT" b="1" dirty="0">
              <a:solidFill>
                <a:prstClr val="black"/>
              </a:solidFill>
            </a:endParaRPr>
          </a:p>
          <a:p>
            <a:pPr lvl="1">
              <a:lnSpc>
                <a:spcPct val="110000"/>
              </a:lnSpc>
            </a:pPr>
            <a:r>
              <a:rPr lang="de-AT" b="1" dirty="0">
                <a:solidFill>
                  <a:prstClr val="black"/>
                </a:solidFill>
              </a:rPr>
              <a:t>Für jeden Grad Temperaturanstieg erfolgt der Knospenaufbruch um wie viele Tage früher? </a:t>
            </a:r>
          </a:p>
          <a:p>
            <a:pPr marL="457200" lvl="1" indent="0">
              <a:lnSpc>
                <a:spcPct val="110000"/>
              </a:lnSpc>
              <a:buNone/>
            </a:pPr>
            <a:endParaRPr lang="de-AT" b="1" dirty="0">
              <a:solidFill>
                <a:prstClr val="black"/>
              </a:solidFill>
            </a:endParaRPr>
          </a:p>
          <a:p>
            <a:pPr lvl="1">
              <a:lnSpc>
                <a:spcPct val="110000"/>
              </a:lnSpc>
            </a:pPr>
            <a:r>
              <a:rPr lang="de-AT" b="1" dirty="0">
                <a:solidFill>
                  <a:prstClr val="black"/>
                </a:solidFill>
              </a:rPr>
              <a:t>Welche Auswirkungen haben die steigenden Temperaturen auf das Nahrungsnetz (</a:t>
            </a:r>
            <a:r>
              <a:rPr lang="de-AT" b="1" i="1" dirty="0" err="1">
                <a:solidFill>
                  <a:prstClr val="black"/>
                </a:solidFill>
              </a:rPr>
              <a:t>food</a:t>
            </a:r>
            <a:r>
              <a:rPr lang="de-AT" b="1" i="1" dirty="0">
                <a:solidFill>
                  <a:prstClr val="black"/>
                </a:solidFill>
              </a:rPr>
              <a:t> web</a:t>
            </a:r>
            <a:r>
              <a:rPr lang="de-AT" b="1" dirty="0">
                <a:solidFill>
                  <a:prstClr val="black"/>
                </a:solidFill>
              </a:rPr>
              <a:t>)?  </a:t>
            </a:r>
          </a:p>
          <a:p>
            <a:pPr lvl="1"/>
            <a:endParaRPr lang="de-AT" dirty="0"/>
          </a:p>
        </p:txBody>
      </p:sp>
    </p:spTree>
    <p:extLst>
      <p:ext uri="{BB962C8B-B14F-4D97-AF65-F5344CB8AC3E}">
        <p14:creationId xmlns:p14="http://schemas.microsoft.com/office/powerpoint/2010/main" val="33023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838200" y="90692"/>
            <a:ext cx="10515600" cy="1010829"/>
          </a:xfrm>
          <a:solidFill>
            <a:schemeClr val="bg1">
              <a:alpha val="80000"/>
            </a:schemeClr>
          </a:solidFill>
        </p:spPr>
        <p:txBody>
          <a:bodyPr>
            <a:normAutofit/>
          </a:bodyPr>
          <a:lstStyle/>
          <a:p>
            <a:pPr algn="ctr"/>
            <a:r>
              <a:rPr lang="de-AT" sz="4800" dirty="0" smtClean="0">
                <a:ea typeface="Cambria" panose="02040503050406030204" pitchFamily="18" charset="0"/>
              </a:rPr>
              <a:t>Fragen zum Video</a:t>
            </a:r>
            <a:endParaRPr lang="de-AT" sz="4800" dirty="0">
              <a:ea typeface="Cambria" panose="02040503050406030204" pitchFamily="18" charset="0"/>
            </a:endParaRPr>
          </a:p>
        </p:txBody>
      </p:sp>
      <p:sp>
        <p:nvSpPr>
          <p:cNvPr id="6" name="Textfeld 5"/>
          <p:cNvSpPr txBox="1"/>
          <p:nvPr/>
        </p:nvSpPr>
        <p:spPr>
          <a:xfrm>
            <a:off x="7751586" y="6664017"/>
            <a:ext cx="4334674" cy="230832"/>
          </a:xfrm>
          <a:prstGeom prst="rect">
            <a:avLst/>
          </a:prstGeom>
          <a:noFill/>
        </p:spPr>
        <p:txBody>
          <a:bodyPr wrap="square" rtlCol="0">
            <a:spAutoFit/>
          </a:bodyPr>
          <a:lstStyle/>
          <a:p>
            <a:r>
              <a:rPr lang="de-AT" sz="900" dirty="0">
                <a:solidFill>
                  <a:schemeClr val="bg1">
                    <a:lumMod val="85000"/>
                  </a:schemeClr>
                </a:solidFill>
              </a:rPr>
              <a:t>https://www.swr.de/wissen/apfelbluete/article-swr-19734.html </a:t>
            </a:r>
          </a:p>
        </p:txBody>
      </p:sp>
      <p:sp>
        <p:nvSpPr>
          <p:cNvPr id="7" name="Inhaltsplatzhalter 5"/>
          <p:cNvSpPr>
            <a:spLocks noGrp="1"/>
          </p:cNvSpPr>
          <p:nvPr>
            <p:ph idx="1"/>
          </p:nvPr>
        </p:nvSpPr>
        <p:spPr>
          <a:xfrm>
            <a:off x="838200" y="1394460"/>
            <a:ext cx="10515600" cy="5063489"/>
          </a:xfrm>
          <a:solidFill>
            <a:schemeClr val="bg1">
              <a:alpha val="80000"/>
            </a:schemeClr>
          </a:solidFill>
        </p:spPr>
        <p:txBody>
          <a:bodyPr>
            <a:normAutofit fontScale="62500" lnSpcReduction="20000"/>
          </a:bodyPr>
          <a:lstStyle/>
          <a:p>
            <a:pPr marL="0" indent="0">
              <a:lnSpc>
                <a:spcPct val="100000"/>
              </a:lnSpc>
              <a:buNone/>
            </a:pPr>
            <a:endParaRPr lang="de-AT" sz="1000" dirty="0" smtClean="0">
              <a:latin typeface="+mj-lt"/>
            </a:endParaRPr>
          </a:p>
          <a:p>
            <a:pPr marL="514350" indent="-514350">
              <a:lnSpc>
                <a:spcPct val="120000"/>
              </a:lnSpc>
              <a:buAutoNum type="arabicPeriod"/>
            </a:pPr>
            <a:r>
              <a:rPr lang="de-AT" sz="4500" b="1" dirty="0" smtClean="0">
                <a:latin typeface="+mj-lt"/>
              </a:rPr>
              <a:t>Was </a:t>
            </a:r>
            <a:r>
              <a:rPr lang="de-AT" sz="4500" b="1" dirty="0">
                <a:latin typeface="+mj-lt"/>
              </a:rPr>
              <a:t>ist Phänologie</a:t>
            </a:r>
            <a:r>
              <a:rPr lang="de-AT" sz="4500" b="1" dirty="0" smtClean="0">
                <a:latin typeface="+mj-lt"/>
              </a:rPr>
              <a:t>?</a:t>
            </a:r>
          </a:p>
          <a:p>
            <a:pPr marL="0" indent="0">
              <a:lnSpc>
                <a:spcPct val="120000"/>
              </a:lnSpc>
              <a:buNone/>
            </a:pPr>
            <a:endParaRPr lang="de-AT" sz="1400" b="1" dirty="0">
              <a:latin typeface="+mj-lt"/>
            </a:endParaRPr>
          </a:p>
          <a:p>
            <a:pPr>
              <a:lnSpc>
                <a:spcPct val="120000"/>
              </a:lnSpc>
              <a:buFont typeface="Webdings" panose="05030102010509060703" pitchFamily="18" charset="2"/>
              <a:buChar char="c"/>
            </a:pPr>
            <a:r>
              <a:rPr lang="de-AT" dirty="0" smtClean="0">
                <a:latin typeface="+mj-lt"/>
              </a:rPr>
              <a:t> </a:t>
            </a:r>
            <a:r>
              <a:rPr lang="de-AT" sz="3400" b="1" dirty="0" smtClean="0">
                <a:latin typeface="+mj-lt"/>
              </a:rPr>
              <a:t>A)</a:t>
            </a:r>
            <a:r>
              <a:rPr lang="de-AT" sz="3400" dirty="0" smtClean="0">
                <a:latin typeface="+mj-lt"/>
              </a:rPr>
              <a:t> Die </a:t>
            </a:r>
            <a:r>
              <a:rPr lang="de-AT" sz="3400" dirty="0">
                <a:latin typeface="+mj-lt"/>
              </a:rPr>
              <a:t>Beobachtung der Bewegung von Populationsereignissen in Bezug auf Veränderungen bei Pflanzen und Tieren</a:t>
            </a:r>
            <a:r>
              <a:rPr lang="de-AT" sz="3400" dirty="0" smtClean="0">
                <a:latin typeface="+mj-lt"/>
              </a:rPr>
              <a:t>.</a:t>
            </a:r>
          </a:p>
          <a:p>
            <a:pPr marL="0" indent="0">
              <a:lnSpc>
                <a:spcPct val="120000"/>
              </a:lnSpc>
              <a:buNone/>
            </a:pPr>
            <a:endParaRPr lang="de-AT" sz="1300" dirty="0">
              <a:latin typeface="+mj-lt"/>
            </a:endParaRPr>
          </a:p>
          <a:p>
            <a:pPr>
              <a:lnSpc>
                <a:spcPct val="120000"/>
              </a:lnSpc>
              <a:buFont typeface="Webdings" panose="05030102010509060703" pitchFamily="18" charset="2"/>
              <a:buChar char="c"/>
            </a:pPr>
            <a:r>
              <a:rPr lang="de-AT" sz="3400" dirty="0" smtClean="0">
                <a:latin typeface="+mj-lt"/>
              </a:rPr>
              <a:t> </a:t>
            </a:r>
            <a:r>
              <a:rPr lang="de-AT" sz="3400" b="1" dirty="0" smtClean="0">
                <a:latin typeface="+mj-lt"/>
              </a:rPr>
              <a:t>B)</a:t>
            </a:r>
            <a:r>
              <a:rPr lang="de-AT" sz="3400" dirty="0" smtClean="0">
                <a:latin typeface="+mj-lt"/>
              </a:rPr>
              <a:t> Die </a:t>
            </a:r>
            <a:r>
              <a:rPr lang="de-AT" sz="3400" dirty="0">
                <a:latin typeface="+mj-lt"/>
              </a:rPr>
              <a:t>Beobachtung des Auftretens von Ereignissen in Bezug auf Veränderungen von Angebot und Nachfrage</a:t>
            </a:r>
            <a:r>
              <a:rPr lang="de-AT" sz="3400" dirty="0" smtClean="0">
                <a:latin typeface="+mj-lt"/>
              </a:rPr>
              <a:t>.</a:t>
            </a:r>
          </a:p>
          <a:p>
            <a:pPr marL="0" indent="0">
              <a:lnSpc>
                <a:spcPct val="120000"/>
              </a:lnSpc>
              <a:buNone/>
            </a:pPr>
            <a:endParaRPr lang="de-AT" sz="1300" dirty="0">
              <a:latin typeface="+mj-lt"/>
            </a:endParaRPr>
          </a:p>
          <a:p>
            <a:pPr>
              <a:lnSpc>
                <a:spcPct val="120000"/>
              </a:lnSpc>
              <a:buFont typeface="Webdings" panose="05030102010509060703" pitchFamily="18" charset="2"/>
              <a:buChar char="c"/>
            </a:pPr>
            <a:r>
              <a:rPr lang="de-AT" sz="3400" dirty="0" smtClean="0">
                <a:latin typeface="+mj-lt"/>
              </a:rPr>
              <a:t> </a:t>
            </a:r>
            <a:r>
              <a:rPr lang="de-AT" sz="3400" b="1" dirty="0" smtClean="0">
                <a:latin typeface="+mj-lt"/>
              </a:rPr>
              <a:t>C)</a:t>
            </a:r>
            <a:r>
              <a:rPr lang="de-AT" sz="3400" dirty="0" smtClean="0">
                <a:latin typeface="+mj-lt"/>
              </a:rPr>
              <a:t> Die </a:t>
            </a:r>
            <a:r>
              <a:rPr lang="de-AT" sz="3400" dirty="0">
                <a:latin typeface="+mj-lt"/>
              </a:rPr>
              <a:t>Beobachtung der psychischen Stabilität eines Individuums in Bezug auf Veränderungen des Sonnenlichts und der </a:t>
            </a:r>
            <a:r>
              <a:rPr lang="de-AT" sz="3400" dirty="0" smtClean="0">
                <a:latin typeface="+mj-lt"/>
              </a:rPr>
              <a:t>Dunkelheit.</a:t>
            </a:r>
          </a:p>
          <a:p>
            <a:pPr marL="0" indent="0">
              <a:lnSpc>
                <a:spcPct val="120000"/>
              </a:lnSpc>
              <a:buNone/>
            </a:pPr>
            <a:endParaRPr lang="de-AT" sz="1300" dirty="0" smtClean="0">
              <a:latin typeface="+mj-lt"/>
            </a:endParaRPr>
          </a:p>
          <a:p>
            <a:pPr>
              <a:lnSpc>
                <a:spcPct val="120000"/>
              </a:lnSpc>
              <a:buFont typeface="Webdings" panose="05030102010509060703" pitchFamily="18" charset="2"/>
              <a:buChar char="c"/>
            </a:pPr>
            <a:r>
              <a:rPr lang="de-AT" sz="3400" dirty="0">
                <a:latin typeface="+mj-lt"/>
              </a:rPr>
              <a:t> </a:t>
            </a:r>
            <a:r>
              <a:rPr lang="de-AT" sz="3400" b="1" dirty="0" smtClean="0">
                <a:latin typeface="+mj-lt"/>
              </a:rPr>
              <a:t>D)</a:t>
            </a:r>
            <a:r>
              <a:rPr lang="de-AT" sz="3400" dirty="0" smtClean="0">
                <a:latin typeface="+mj-lt"/>
              </a:rPr>
              <a:t> Die </a:t>
            </a:r>
            <a:r>
              <a:rPr lang="de-AT" sz="3400" dirty="0">
                <a:latin typeface="+mj-lt"/>
              </a:rPr>
              <a:t>Beobachtung des zeitlichen Ablaufs biologischer Ereignisse in Bezug auf Veränderungen der Jahreszeit und des Klimas.</a:t>
            </a:r>
            <a:endParaRPr lang="de-AT" sz="3400" dirty="0" smtClean="0">
              <a:latin typeface="+mj-lt"/>
            </a:endParaRPr>
          </a:p>
          <a:p>
            <a:pPr marL="0" indent="0">
              <a:lnSpc>
                <a:spcPct val="120000"/>
              </a:lnSpc>
              <a:buNone/>
            </a:pPr>
            <a:r>
              <a:rPr lang="de-AT" sz="1100" baseline="30000" dirty="0" smtClean="0">
                <a:latin typeface="+mj-lt"/>
              </a:rPr>
              <a:t> </a:t>
            </a:r>
            <a:endParaRPr lang="de-AT" dirty="0" smtClean="0">
              <a:latin typeface="+mj-lt"/>
            </a:endParaRPr>
          </a:p>
          <a:p>
            <a:pPr lvl="1"/>
            <a:endParaRPr lang="de-AT" dirty="0">
              <a:latin typeface="+mj-lt"/>
            </a:endParaRPr>
          </a:p>
        </p:txBody>
      </p:sp>
    </p:spTree>
    <p:extLst>
      <p:ext uri="{BB962C8B-B14F-4D97-AF65-F5344CB8AC3E}">
        <p14:creationId xmlns:p14="http://schemas.microsoft.com/office/powerpoint/2010/main" val="379675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838200" y="90692"/>
            <a:ext cx="10515600" cy="1010829"/>
          </a:xfrm>
          <a:solidFill>
            <a:schemeClr val="bg1">
              <a:alpha val="80000"/>
            </a:schemeClr>
          </a:solidFill>
        </p:spPr>
        <p:txBody>
          <a:bodyPr>
            <a:normAutofit/>
          </a:bodyPr>
          <a:lstStyle/>
          <a:p>
            <a:pPr algn="ctr"/>
            <a:r>
              <a:rPr lang="de-AT" sz="4800" dirty="0" smtClean="0">
                <a:ea typeface="Cambria" panose="02040503050406030204" pitchFamily="18" charset="0"/>
              </a:rPr>
              <a:t>Fragen zum Video</a:t>
            </a:r>
            <a:endParaRPr lang="de-AT" sz="4800" dirty="0">
              <a:ea typeface="Cambria" panose="02040503050406030204" pitchFamily="18" charset="0"/>
            </a:endParaRPr>
          </a:p>
        </p:txBody>
      </p:sp>
      <p:sp>
        <p:nvSpPr>
          <p:cNvPr id="6" name="Textfeld 5"/>
          <p:cNvSpPr txBox="1"/>
          <p:nvPr/>
        </p:nvSpPr>
        <p:spPr>
          <a:xfrm>
            <a:off x="7751586" y="6664017"/>
            <a:ext cx="4334674" cy="230832"/>
          </a:xfrm>
          <a:prstGeom prst="rect">
            <a:avLst/>
          </a:prstGeom>
          <a:noFill/>
        </p:spPr>
        <p:txBody>
          <a:bodyPr wrap="square" rtlCol="0">
            <a:spAutoFit/>
          </a:bodyPr>
          <a:lstStyle/>
          <a:p>
            <a:r>
              <a:rPr lang="de-AT" sz="900" dirty="0">
                <a:solidFill>
                  <a:schemeClr val="bg1">
                    <a:lumMod val="85000"/>
                  </a:schemeClr>
                </a:solidFill>
              </a:rPr>
              <a:t>https://www.swr.de/wissen/apfelbluete/article-swr-19734.html </a:t>
            </a:r>
          </a:p>
        </p:txBody>
      </p:sp>
      <p:sp>
        <p:nvSpPr>
          <p:cNvPr id="7" name="Inhaltsplatzhalter 5"/>
          <p:cNvSpPr>
            <a:spLocks noGrp="1"/>
          </p:cNvSpPr>
          <p:nvPr>
            <p:ph idx="1"/>
          </p:nvPr>
        </p:nvSpPr>
        <p:spPr>
          <a:xfrm>
            <a:off x="838200" y="1394460"/>
            <a:ext cx="10515600" cy="5063489"/>
          </a:xfrm>
          <a:solidFill>
            <a:schemeClr val="bg1">
              <a:alpha val="80000"/>
            </a:schemeClr>
          </a:solidFill>
        </p:spPr>
        <p:txBody>
          <a:bodyPr>
            <a:normAutofit/>
          </a:bodyPr>
          <a:lstStyle/>
          <a:p>
            <a:pPr marL="0" indent="0">
              <a:lnSpc>
                <a:spcPct val="100000"/>
              </a:lnSpc>
              <a:buNone/>
            </a:pPr>
            <a:r>
              <a:rPr lang="de-AT" b="1" dirty="0" smtClean="0">
                <a:latin typeface="+mj-lt"/>
              </a:rPr>
              <a:t>2. Das </a:t>
            </a:r>
            <a:r>
              <a:rPr lang="de-AT" b="1" dirty="0">
                <a:latin typeface="+mj-lt"/>
              </a:rPr>
              <a:t>Wort “Phänologie” leitet sich von zwei griechischen Wörtern ab: </a:t>
            </a:r>
            <a:r>
              <a:rPr lang="de-AT" b="1" i="1" dirty="0" err="1">
                <a:latin typeface="+mj-lt"/>
              </a:rPr>
              <a:t>phaíno</a:t>
            </a:r>
            <a:r>
              <a:rPr lang="de-AT" b="1" dirty="0">
                <a:latin typeface="+mj-lt"/>
              </a:rPr>
              <a:t> und </a:t>
            </a:r>
            <a:r>
              <a:rPr lang="de-AT" b="1" i="1" dirty="0" err="1">
                <a:latin typeface="+mj-lt"/>
              </a:rPr>
              <a:t>logos</a:t>
            </a:r>
            <a:r>
              <a:rPr lang="de-AT" b="1" dirty="0">
                <a:latin typeface="+mj-lt"/>
              </a:rPr>
              <a:t>. </a:t>
            </a:r>
            <a:r>
              <a:rPr lang="de-AT" b="1" dirty="0" smtClean="0">
                <a:latin typeface="+mj-lt"/>
              </a:rPr>
              <a:t>Was </a:t>
            </a:r>
            <a:r>
              <a:rPr lang="de-AT" b="1" dirty="0">
                <a:latin typeface="+mj-lt"/>
              </a:rPr>
              <a:t>bedeuten sie?</a:t>
            </a:r>
          </a:p>
          <a:p>
            <a:pPr marL="0" indent="0">
              <a:lnSpc>
                <a:spcPct val="100000"/>
              </a:lnSpc>
              <a:buNone/>
            </a:pPr>
            <a:endParaRPr lang="de-AT" sz="2000" dirty="0">
              <a:latin typeface="+mj-lt"/>
            </a:endParaRPr>
          </a:p>
          <a:p>
            <a:pPr marL="0" indent="0">
              <a:lnSpc>
                <a:spcPct val="100000"/>
              </a:lnSpc>
              <a:buNone/>
            </a:pPr>
            <a:r>
              <a:rPr lang="de-AT" sz="2400" dirty="0" smtClean="0">
                <a:latin typeface="+mj-lt"/>
                <a:sym typeface="Webdings" panose="05030102010509060703" pitchFamily="18" charset="2"/>
              </a:rPr>
              <a:t> </a:t>
            </a:r>
            <a:r>
              <a:rPr lang="de-AT" sz="2400" b="1" dirty="0" smtClean="0">
                <a:latin typeface="+mj-lt"/>
                <a:sym typeface="Webdings" panose="05030102010509060703" pitchFamily="18" charset="2"/>
              </a:rPr>
              <a:t>A)</a:t>
            </a:r>
            <a:r>
              <a:rPr lang="de-AT" sz="2400" dirty="0" smtClean="0">
                <a:latin typeface="+mj-lt"/>
                <a:sym typeface="Webdings" panose="05030102010509060703" pitchFamily="18" charset="2"/>
              </a:rPr>
              <a:t> </a:t>
            </a:r>
            <a:r>
              <a:rPr lang="de-AT" sz="2400" dirty="0" smtClean="0">
                <a:latin typeface="+mj-lt"/>
              </a:rPr>
              <a:t>Variation</a:t>
            </a:r>
            <a:r>
              <a:rPr lang="de-AT" sz="2400" dirty="0">
                <a:latin typeface="+mj-lt"/>
              </a:rPr>
              <a:t>; Bedeutung</a:t>
            </a:r>
          </a:p>
          <a:p>
            <a:pPr marL="0" indent="0">
              <a:lnSpc>
                <a:spcPct val="100000"/>
              </a:lnSpc>
              <a:buNone/>
            </a:pPr>
            <a:endParaRPr lang="de-AT" sz="24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B)</a:t>
            </a:r>
            <a:r>
              <a:rPr lang="de-AT" sz="2400" dirty="0" smtClean="0">
                <a:latin typeface="+mj-lt"/>
              </a:rPr>
              <a:t> zeigen/erscheinen</a:t>
            </a:r>
            <a:r>
              <a:rPr lang="de-AT" sz="2400" dirty="0">
                <a:latin typeface="+mj-lt"/>
              </a:rPr>
              <a:t>; </a:t>
            </a:r>
            <a:r>
              <a:rPr lang="de-AT" sz="2400" dirty="0" smtClean="0">
                <a:latin typeface="+mj-lt"/>
              </a:rPr>
              <a:t>Lehre</a:t>
            </a:r>
          </a:p>
          <a:p>
            <a:pPr marL="0" indent="0">
              <a:lnSpc>
                <a:spcPct val="100000"/>
              </a:lnSpc>
              <a:buNone/>
            </a:pPr>
            <a:endParaRPr lang="de-AT" sz="2400" dirty="0" smtClean="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C)</a:t>
            </a:r>
            <a:r>
              <a:rPr lang="de-AT" sz="2400" dirty="0" smtClean="0">
                <a:latin typeface="+mj-lt"/>
              </a:rPr>
              <a:t> Pflanzen</a:t>
            </a:r>
            <a:r>
              <a:rPr lang="de-AT" sz="2400" dirty="0">
                <a:latin typeface="+mj-lt"/>
              </a:rPr>
              <a:t>; </a:t>
            </a:r>
            <a:r>
              <a:rPr lang="de-AT" sz="2400" dirty="0" smtClean="0">
                <a:latin typeface="+mj-lt"/>
              </a:rPr>
              <a:t>Lehre</a:t>
            </a:r>
          </a:p>
          <a:p>
            <a:pPr marL="0" indent="0">
              <a:lnSpc>
                <a:spcPct val="100000"/>
              </a:lnSpc>
              <a:buNone/>
            </a:pPr>
            <a:endParaRPr lang="de-AT" sz="2400" dirty="0" smtClean="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D)</a:t>
            </a:r>
            <a:r>
              <a:rPr lang="de-AT" sz="2400" dirty="0" smtClean="0">
                <a:latin typeface="+mj-lt"/>
              </a:rPr>
              <a:t> die </a:t>
            </a:r>
            <a:r>
              <a:rPr lang="de-AT" sz="2400" dirty="0">
                <a:latin typeface="+mj-lt"/>
              </a:rPr>
              <a:t>natürliche Welt; Bedeutung</a:t>
            </a:r>
            <a:endParaRPr lang="de-AT" sz="2400" dirty="0" smtClean="0">
              <a:latin typeface="+mj-lt"/>
            </a:endParaRPr>
          </a:p>
        </p:txBody>
      </p:sp>
    </p:spTree>
    <p:extLst>
      <p:ext uri="{BB962C8B-B14F-4D97-AF65-F5344CB8AC3E}">
        <p14:creationId xmlns:p14="http://schemas.microsoft.com/office/powerpoint/2010/main" val="3608654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838200" y="90692"/>
            <a:ext cx="10515600" cy="1010829"/>
          </a:xfrm>
          <a:solidFill>
            <a:schemeClr val="bg1">
              <a:alpha val="80000"/>
            </a:schemeClr>
          </a:solidFill>
        </p:spPr>
        <p:txBody>
          <a:bodyPr>
            <a:normAutofit/>
          </a:bodyPr>
          <a:lstStyle/>
          <a:p>
            <a:pPr algn="ctr"/>
            <a:r>
              <a:rPr lang="de-AT" sz="4800" dirty="0" smtClean="0">
                <a:ea typeface="Cambria" panose="02040503050406030204" pitchFamily="18" charset="0"/>
              </a:rPr>
              <a:t>Fragen zum Video</a:t>
            </a:r>
            <a:endParaRPr lang="de-AT" sz="4800" dirty="0">
              <a:ea typeface="Cambria" panose="02040503050406030204" pitchFamily="18" charset="0"/>
            </a:endParaRPr>
          </a:p>
        </p:txBody>
      </p:sp>
      <p:sp>
        <p:nvSpPr>
          <p:cNvPr id="6" name="Textfeld 5"/>
          <p:cNvSpPr txBox="1"/>
          <p:nvPr/>
        </p:nvSpPr>
        <p:spPr>
          <a:xfrm>
            <a:off x="7751586" y="6664017"/>
            <a:ext cx="4334674" cy="230832"/>
          </a:xfrm>
          <a:prstGeom prst="rect">
            <a:avLst/>
          </a:prstGeom>
          <a:noFill/>
        </p:spPr>
        <p:txBody>
          <a:bodyPr wrap="square" rtlCol="0">
            <a:spAutoFit/>
          </a:bodyPr>
          <a:lstStyle/>
          <a:p>
            <a:r>
              <a:rPr lang="de-AT" sz="900" dirty="0">
                <a:solidFill>
                  <a:schemeClr val="bg1">
                    <a:lumMod val="85000"/>
                  </a:schemeClr>
                </a:solidFill>
              </a:rPr>
              <a:t>https://www.swr.de/wissen/apfelbluete/article-swr-19734.html </a:t>
            </a:r>
          </a:p>
        </p:txBody>
      </p:sp>
      <p:sp>
        <p:nvSpPr>
          <p:cNvPr id="7" name="Inhaltsplatzhalter 5"/>
          <p:cNvSpPr>
            <a:spLocks noGrp="1"/>
          </p:cNvSpPr>
          <p:nvPr>
            <p:ph idx="1"/>
          </p:nvPr>
        </p:nvSpPr>
        <p:spPr>
          <a:xfrm>
            <a:off x="838200" y="1394460"/>
            <a:ext cx="10515600" cy="5063489"/>
          </a:xfrm>
          <a:solidFill>
            <a:schemeClr val="bg1">
              <a:alpha val="80000"/>
            </a:schemeClr>
          </a:solidFill>
        </p:spPr>
        <p:txBody>
          <a:bodyPr>
            <a:normAutofit fontScale="85000" lnSpcReduction="20000"/>
          </a:bodyPr>
          <a:lstStyle/>
          <a:p>
            <a:pPr marL="0" indent="0">
              <a:lnSpc>
                <a:spcPct val="100000"/>
              </a:lnSpc>
              <a:buNone/>
            </a:pPr>
            <a:r>
              <a:rPr lang="de-AT" sz="3300" b="1" dirty="0">
                <a:latin typeface="+mj-lt"/>
              </a:rPr>
              <a:t>3. </a:t>
            </a:r>
            <a:r>
              <a:rPr lang="de-AT" sz="3300" b="1" dirty="0" smtClean="0">
                <a:latin typeface="+mj-lt"/>
              </a:rPr>
              <a:t>Was </a:t>
            </a:r>
            <a:r>
              <a:rPr lang="de-AT" sz="3300" b="1" dirty="0">
                <a:latin typeface="+mj-lt"/>
              </a:rPr>
              <a:t>versteht man unter </a:t>
            </a:r>
            <a:r>
              <a:rPr lang="de-AT" sz="3300" b="1" i="1" dirty="0" err="1">
                <a:latin typeface="+mj-lt"/>
              </a:rPr>
              <a:t>bud</a:t>
            </a:r>
            <a:r>
              <a:rPr lang="de-AT" sz="3300" b="1" i="1" dirty="0">
                <a:latin typeface="+mj-lt"/>
              </a:rPr>
              <a:t> </a:t>
            </a:r>
            <a:r>
              <a:rPr lang="de-AT" sz="3300" b="1" i="1" dirty="0" err="1">
                <a:latin typeface="+mj-lt"/>
              </a:rPr>
              <a:t>burst</a:t>
            </a:r>
            <a:r>
              <a:rPr lang="de-AT" sz="3300" b="1" dirty="0">
                <a:latin typeface="+mj-lt"/>
              </a:rPr>
              <a:t>/Knospenaufbruch?</a:t>
            </a:r>
          </a:p>
          <a:p>
            <a:pPr marL="0" indent="0">
              <a:lnSpc>
                <a:spcPct val="100000"/>
              </a:lnSpc>
              <a:buNone/>
            </a:pPr>
            <a:endParaRPr lang="de-AT" b="1" dirty="0">
              <a:latin typeface="+mj-lt"/>
            </a:endParaRPr>
          </a:p>
          <a:p>
            <a:pPr>
              <a:lnSpc>
                <a:spcPct val="100000"/>
              </a:lnSpc>
              <a:buFont typeface="Webdings" panose="05030102010509060703" pitchFamily="18" charset="2"/>
              <a:buChar char="c"/>
            </a:pPr>
            <a:r>
              <a:rPr lang="de-AT" dirty="0" smtClean="0">
                <a:latin typeface="+mj-lt"/>
              </a:rPr>
              <a:t> </a:t>
            </a:r>
            <a:r>
              <a:rPr lang="de-AT" b="1" dirty="0" smtClean="0">
                <a:latin typeface="+mj-lt"/>
              </a:rPr>
              <a:t>A) </a:t>
            </a:r>
            <a:r>
              <a:rPr lang="de-AT" dirty="0" smtClean="0">
                <a:latin typeface="+mj-lt"/>
              </a:rPr>
              <a:t>Der </a:t>
            </a:r>
            <a:r>
              <a:rPr lang="de-AT" dirty="0">
                <a:latin typeface="+mj-lt"/>
              </a:rPr>
              <a:t>Tag, an dem das Blatt oder die Blüte eines Baumes oder einer Pflanze auf den Boden </a:t>
            </a:r>
            <a:r>
              <a:rPr lang="de-AT" dirty="0" smtClean="0">
                <a:latin typeface="+mj-lt"/>
              </a:rPr>
              <a:t>fällt.</a:t>
            </a:r>
          </a:p>
          <a:p>
            <a:pPr>
              <a:lnSpc>
                <a:spcPct val="100000"/>
              </a:lnSpc>
              <a:buFont typeface="Webdings" panose="05030102010509060703" pitchFamily="18" charset="2"/>
              <a:buChar char="c"/>
            </a:pPr>
            <a:endParaRPr lang="de-AT" dirty="0">
              <a:latin typeface="+mj-lt"/>
            </a:endParaRPr>
          </a:p>
          <a:p>
            <a:pPr>
              <a:lnSpc>
                <a:spcPct val="100000"/>
              </a:lnSpc>
              <a:buFont typeface="Webdings" panose="05030102010509060703" pitchFamily="18" charset="2"/>
              <a:buChar char="c"/>
            </a:pPr>
            <a:r>
              <a:rPr lang="de-AT" dirty="0" smtClean="0">
                <a:latin typeface="+mj-lt"/>
              </a:rPr>
              <a:t> </a:t>
            </a:r>
            <a:r>
              <a:rPr lang="de-AT" b="1" dirty="0" smtClean="0">
                <a:latin typeface="+mj-lt"/>
              </a:rPr>
              <a:t>B)</a:t>
            </a:r>
            <a:r>
              <a:rPr lang="de-AT" dirty="0" smtClean="0">
                <a:latin typeface="+mj-lt"/>
              </a:rPr>
              <a:t> Der </a:t>
            </a:r>
            <a:r>
              <a:rPr lang="de-AT" dirty="0">
                <a:latin typeface="+mj-lt"/>
              </a:rPr>
              <a:t>Tag, an dem das Blatt oder die Blüte eines Baumes oder einer Pflanze ihre Samen </a:t>
            </a:r>
            <a:r>
              <a:rPr lang="de-AT" dirty="0" smtClean="0">
                <a:latin typeface="+mj-lt"/>
              </a:rPr>
              <a:t>freisetzt.</a:t>
            </a:r>
          </a:p>
          <a:p>
            <a:pPr>
              <a:lnSpc>
                <a:spcPct val="100000"/>
              </a:lnSpc>
              <a:buFont typeface="Webdings" panose="05030102010509060703" pitchFamily="18" charset="2"/>
              <a:buChar char="c"/>
            </a:pPr>
            <a:endParaRPr lang="de-AT" dirty="0">
              <a:latin typeface="+mj-lt"/>
            </a:endParaRPr>
          </a:p>
          <a:p>
            <a:pPr>
              <a:lnSpc>
                <a:spcPct val="100000"/>
              </a:lnSpc>
              <a:buFont typeface="Webdings" panose="05030102010509060703" pitchFamily="18" charset="2"/>
              <a:buChar char="c"/>
            </a:pPr>
            <a:r>
              <a:rPr lang="de-AT" dirty="0" smtClean="0">
                <a:latin typeface="+mj-lt"/>
              </a:rPr>
              <a:t> </a:t>
            </a:r>
            <a:r>
              <a:rPr lang="de-AT" b="1" dirty="0" smtClean="0">
                <a:latin typeface="+mj-lt"/>
              </a:rPr>
              <a:t>C)</a:t>
            </a:r>
            <a:r>
              <a:rPr lang="de-AT" dirty="0" smtClean="0">
                <a:latin typeface="+mj-lt"/>
              </a:rPr>
              <a:t> Der </a:t>
            </a:r>
            <a:r>
              <a:rPr lang="de-AT" dirty="0">
                <a:latin typeface="+mj-lt"/>
              </a:rPr>
              <a:t>Tag, an dem sich das Blatt oder die Blüte eines Baumes oder einer Pflanze </a:t>
            </a:r>
            <a:r>
              <a:rPr lang="de-AT" dirty="0" smtClean="0">
                <a:latin typeface="+mj-lt"/>
              </a:rPr>
              <a:t>öffnet.</a:t>
            </a:r>
          </a:p>
          <a:p>
            <a:pPr>
              <a:lnSpc>
                <a:spcPct val="100000"/>
              </a:lnSpc>
              <a:buFont typeface="Webdings" panose="05030102010509060703" pitchFamily="18" charset="2"/>
              <a:buChar char="c"/>
            </a:pPr>
            <a:endParaRPr lang="de-AT" dirty="0">
              <a:latin typeface="+mj-lt"/>
            </a:endParaRPr>
          </a:p>
          <a:p>
            <a:pPr>
              <a:lnSpc>
                <a:spcPct val="100000"/>
              </a:lnSpc>
              <a:buFont typeface="Webdings" panose="05030102010509060703" pitchFamily="18" charset="2"/>
              <a:buChar char="c"/>
            </a:pPr>
            <a:r>
              <a:rPr lang="de-AT" dirty="0" smtClean="0">
                <a:latin typeface="+mj-lt"/>
              </a:rPr>
              <a:t> </a:t>
            </a:r>
            <a:r>
              <a:rPr lang="de-AT" b="1" dirty="0" smtClean="0">
                <a:latin typeface="+mj-lt"/>
              </a:rPr>
              <a:t>D)</a:t>
            </a:r>
            <a:r>
              <a:rPr lang="de-AT" dirty="0" smtClean="0">
                <a:latin typeface="+mj-lt"/>
              </a:rPr>
              <a:t> Der </a:t>
            </a:r>
            <a:r>
              <a:rPr lang="de-AT" dirty="0">
                <a:latin typeface="+mj-lt"/>
              </a:rPr>
              <a:t>Tag, an dem das Blatt oder die Blüte eines Baumes oder einer Pflanze die meisten Bestäuber anlockt.</a:t>
            </a:r>
            <a:endParaRPr lang="de-AT" sz="2400" dirty="0" smtClean="0">
              <a:latin typeface="+mj-lt"/>
            </a:endParaRPr>
          </a:p>
        </p:txBody>
      </p:sp>
    </p:spTree>
    <p:extLst>
      <p:ext uri="{BB962C8B-B14F-4D97-AF65-F5344CB8AC3E}">
        <p14:creationId xmlns:p14="http://schemas.microsoft.com/office/powerpoint/2010/main" val="2582056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p:cNvSpPr>
            <a:spLocks noGrp="1"/>
          </p:cNvSpPr>
          <p:nvPr>
            <p:ph type="title"/>
          </p:nvPr>
        </p:nvSpPr>
        <p:spPr>
          <a:xfrm>
            <a:off x="838200" y="90692"/>
            <a:ext cx="10515600" cy="1010829"/>
          </a:xfrm>
          <a:solidFill>
            <a:schemeClr val="bg1">
              <a:alpha val="80000"/>
            </a:schemeClr>
          </a:solidFill>
        </p:spPr>
        <p:txBody>
          <a:bodyPr>
            <a:normAutofit/>
          </a:bodyPr>
          <a:lstStyle/>
          <a:p>
            <a:pPr algn="ctr"/>
            <a:r>
              <a:rPr lang="de-AT" sz="4800" dirty="0" smtClean="0">
                <a:ea typeface="Cambria" panose="02040503050406030204" pitchFamily="18" charset="0"/>
              </a:rPr>
              <a:t>Fragen zum Video</a:t>
            </a:r>
            <a:endParaRPr lang="de-AT" sz="4800" dirty="0">
              <a:ea typeface="Cambria" panose="02040503050406030204" pitchFamily="18" charset="0"/>
            </a:endParaRPr>
          </a:p>
        </p:txBody>
      </p:sp>
      <p:sp>
        <p:nvSpPr>
          <p:cNvPr id="6" name="Textfeld 5"/>
          <p:cNvSpPr txBox="1"/>
          <p:nvPr/>
        </p:nvSpPr>
        <p:spPr>
          <a:xfrm>
            <a:off x="7751586" y="6664017"/>
            <a:ext cx="4334674" cy="230832"/>
          </a:xfrm>
          <a:prstGeom prst="rect">
            <a:avLst/>
          </a:prstGeom>
          <a:noFill/>
        </p:spPr>
        <p:txBody>
          <a:bodyPr wrap="square" rtlCol="0">
            <a:spAutoFit/>
          </a:bodyPr>
          <a:lstStyle/>
          <a:p>
            <a:r>
              <a:rPr lang="de-AT" sz="900" dirty="0">
                <a:solidFill>
                  <a:schemeClr val="bg1">
                    <a:lumMod val="85000"/>
                  </a:schemeClr>
                </a:solidFill>
              </a:rPr>
              <a:t>https://www.swr.de/wissen/apfelbluete/article-swr-19734.html </a:t>
            </a:r>
          </a:p>
        </p:txBody>
      </p:sp>
      <p:sp>
        <p:nvSpPr>
          <p:cNvPr id="7" name="Inhaltsplatzhalter 5"/>
          <p:cNvSpPr>
            <a:spLocks noGrp="1"/>
          </p:cNvSpPr>
          <p:nvPr>
            <p:ph idx="1"/>
          </p:nvPr>
        </p:nvSpPr>
        <p:spPr>
          <a:xfrm>
            <a:off x="838200" y="1394460"/>
            <a:ext cx="10515600" cy="5063489"/>
          </a:xfrm>
          <a:solidFill>
            <a:schemeClr val="bg1">
              <a:alpha val="80000"/>
            </a:schemeClr>
          </a:solidFill>
        </p:spPr>
        <p:txBody>
          <a:bodyPr>
            <a:normAutofit/>
          </a:bodyPr>
          <a:lstStyle/>
          <a:p>
            <a:pPr marL="0" indent="0">
              <a:lnSpc>
                <a:spcPct val="100000"/>
              </a:lnSpc>
              <a:buNone/>
            </a:pPr>
            <a:r>
              <a:rPr lang="de-AT" b="1" dirty="0">
                <a:latin typeface="+mj-lt"/>
              </a:rPr>
              <a:t>4. Für jeden Grad Temperaturanstieg erfolgt der Knospenaufbruch um wie viele Tage früher?</a:t>
            </a:r>
          </a:p>
          <a:p>
            <a:pPr marL="0" indent="0">
              <a:lnSpc>
                <a:spcPct val="100000"/>
              </a:lnSpc>
              <a:buNone/>
            </a:pPr>
            <a:endParaRPr lang="de-AT" sz="14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A)</a:t>
            </a:r>
            <a:r>
              <a:rPr lang="de-AT" sz="2400" dirty="0" smtClean="0">
                <a:latin typeface="+mj-lt"/>
              </a:rPr>
              <a:t> 2 Tage</a:t>
            </a:r>
          </a:p>
          <a:p>
            <a:pPr marL="0" indent="0">
              <a:lnSpc>
                <a:spcPct val="100000"/>
              </a:lnSpc>
              <a:buNone/>
            </a:pPr>
            <a:endParaRPr lang="de-AT" sz="24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B) </a:t>
            </a:r>
            <a:r>
              <a:rPr lang="de-AT" sz="2400" dirty="0" smtClean="0">
                <a:latin typeface="+mj-lt"/>
              </a:rPr>
              <a:t>5 Tage</a:t>
            </a:r>
          </a:p>
          <a:p>
            <a:pPr>
              <a:lnSpc>
                <a:spcPct val="100000"/>
              </a:lnSpc>
              <a:buFont typeface="Webdings" panose="05030102010509060703" pitchFamily="18" charset="2"/>
              <a:buChar char="c"/>
            </a:pPr>
            <a:endParaRPr lang="de-AT" sz="24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C)</a:t>
            </a:r>
            <a:r>
              <a:rPr lang="de-AT" sz="2400" dirty="0" smtClean="0">
                <a:latin typeface="+mj-lt"/>
              </a:rPr>
              <a:t> 10 Tage</a:t>
            </a:r>
          </a:p>
          <a:p>
            <a:pPr>
              <a:lnSpc>
                <a:spcPct val="100000"/>
              </a:lnSpc>
              <a:buFont typeface="Webdings" panose="05030102010509060703" pitchFamily="18" charset="2"/>
              <a:buChar char="c"/>
            </a:pPr>
            <a:endParaRPr lang="de-AT" sz="2400" dirty="0">
              <a:latin typeface="+mj-lt"/>
            </a:endParaRPr>
          </a:p>
          <a:p>
            <a:pPr>
              <a:lnSpc>
                <a:spcPct val="100000"/>
              </a:lnSpc>
              <a:buFont typeface="Webdings" panose="05030102010509060703" pitchFamily="18" charset="2"/>
              <a:buChar char="c"/>
            </a:pPr>
            <a:r>
              <a:rPr lang="de-AT" sz="2400" dirty="0" smtClean="0">
                <a:latin typeface="+mj-lt"/>
              </a:rPr>
              <a:t> </a:t>
            </a:r>
            <a:r>
              <a:rPr lang="de-AT" sz="2400" b="1" dirty="0" smtClean="0">
                <a:latin typeface="+mj-lt"/>
              </a:rPr>
              <a:t>D) </a:t>
            </a:r>
            <a:r>
              <a:rPr lang="de-AT" sz="2400" dirty="0" smtClean="0">
                <a:latin typeface="+mj-lt"/>
              </a:rPr>
              <a:t>25 </a:t>
            </a:r>
            <a:r>
              <a:rPr lang="de-AT" sz="2400" dirty="0">
                <a:latin typeface="+mj-lt"/>
              </a:rPr>
              <a:t>Tage</a:t>
            </a:r>
            <a:endParaRPr lang="de-AT" sz="2400" dirty="0" smtClean="0">
              <a:latin typeface="+mj-lt"/>
            </a:endParaRPr>
          </a:p>
        </p:txBody>
      </p:sp>
    </p:spTree>
    <p:extLst>
      <p:ext uri="{BB962C8B-B14F-4D97-AF65-F5344CB8AC3E}">
        <p14:creationId xmlns:p14="http://schemas.microsoft.com/office/powerpoint/2010/main" val="1434116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Breitbild</PresentationFormat>
  <Paragraphs>128</Paragraphs>
  <Slides>14</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Calibri Light</vt:lpstr>
      <vt:lpstr>Cambria</vt:lpstr>
      <vt:lpstr>Segoe UI Emoji</vt:lpstr>
      <vt:lpstr>Webdings</vt:lpstr>
      <vt:lpstr>Office</vt:lpstr>
      <vt:lpstr>Pflanzen im Klimawandel Vorbereitung</vt:lpstr>
      <vt:lpstr>Was könnt ihr im folgenden Video beobachten?</vt:lpstr>
      <vt:lpstr>PowerPoint-Präsentation</vt:lpstr>
      <vt:lpstr>Brainstorming</vt:lpstr>
      <vt:lpstr>Phänologie</vt:lpstr>
      <vt:lpstr>Fragen zum Video</vt:lpstr>
      <vt:lpstr>Fragen zum Video</vt:lpstr>
      <vt:lpstr>Fragen zum Video</vt:lpstr>
      <vt:lpstr>Fragen zum Video</vt:lpstr>
      <vt:lpstr>Fragen zum Video</vt:lpstr>
      <vt:lpstr>Die phänologischen Jahreszeiten</vt:lpstr>
      <vt:lpstr>Phänologischer Kalender</vt:lpstr>
      <vt:lpstr>Fragen / Diskussion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zum Workshop Pflanzen im Klimawandel</dc:title>
  <dc:creator>Natalie Lang</dc:creator>
  <cp:lastModifiedBy>Admin</cp:lastModifiedBy>
  <cp:revision>72</cp:revision>
  <dcterms:created xsi:type="dcterms:W3CDTF">2020-03-23T17:10:29Z</dcterms:created>
  <dcterms:modified xsi:type="dcterms:W3CDTF">2022-11-03T09:49:16Z</dcterms:modified>
</cp:coreProperties>
</file>